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3"/>
  </p:notesMasterIdLst>
  <p:sldIdLst>
    <p:sldId id="491" r:id="rId2"/>
    <p:sldId id="280" r:id="rId3"/>
    <p:sldId id="270" r:id="rId4"/>
    <p:sldId id="271" r:id="rId5"/>
    <p:sldId id="669" r:id="rId6"/>
    <p:sldId id="512" r:id="rId7"/>
    <p:sldId id="592" r:id="rId8"/>
    <p:sldId id="593" r:id="rId9"/>
    <p:sldId id="281" r:id="rId10"/>
    <p:sldId id="670" r:id="rId11"/>
    <p:sldId id="671" r:id="rId12"/>
    <p:sldId id="672" r:id="rId13"/>
    <p:sldId id="624" r:id="rId14"/>
    <p:sldId id="595" r:id="rId15"/>
    <p:sldId id="286" r:id="rId16"/>
    <p:sldId id="287" r:id="rId17"/>
    <p:sldId id="516" r:id="rId18"/>
    <p:sldId id="664" r:id="rId19"/>
    <p:sldId id="663" r:id="rId20"/>
    <p:sldId id="334" r:id="rId21"/>
    <p:sldId id="661" r:id="rId22"/>
    <p:sldId id="662" r:id="rId23"/>
    <p:sldId id="660" r:id="rId24"/>
    <p:sldId id="675" r:id="rId25"/>
    <p:sldId id="623" r:id="rId26"/>
    <p:sldId id="695" r:id="rId27"/>
    <p:sldId id="696" r:id="rId28"/>
    <p:sldId id="289" r:id="rId29"/>
    <p:sldId id="665" r:id="rId30"/>
    <p:sldId id="666" r:id="rId31"/>
    <p:sldId id="667" r:id="rId32"/>
    <p:sldId id="673" r:id="rId33"/>
    <p:sldId id="570" r:id="rId34"/>
    <p:sldId id="676" r:id="rId35"/>
    <p:sldId id="517" r:id="rId36"/>
    <p:sldId id="518" r:id="rId37"/>
    <p:sldId id="296" r:id="rId38"/>
    <p:sldId id="719" r:id="rId39"/>
    <p:sldId id="522" r:id="rId40"/>
    <p:sldId id="297" r:id="rId41"/>
    <p:sldId id="525" r:id="rId42"/>
    <p:sldId id="688" r:id="rId43"/>
    <p:sldId id="523" r:id="rId44"/>
    <p:sldId id="292" r:id="rId45"/>
    <p:sldId id="678" r:id="rId46"/>
    <p:sldId id="720" r:id="rId47"/>
    <p:sldId id="679" r:id="rId48"/>
    <p:sldId id="680" r:id="rId49"/>
    <p:sldId id="262" r:id="rId50"/>
    <p:sldId id="690" r:id="rId51"/>
    <p:sldId id="691" r:id="rId52"/>
    <p:sldId id="1583" r:id="rId53"/>
    <p:sldId id="1584" r:id="rId54"/>
    <p:sldId id="1585" r:id="rId55"/>
    <p:sldId id="256" r:id="rId56"/>
    <p:sldId id="265" r:id="rId57"/>
    <p:sldId id="258" r:id="rId58"/>
    <p:sldId id="272" r:id="rId59"/>
    <p:sldId id="260" r:id="rId60"/>
    <p:sldId id="259" r:id="rId61"/>
    <p:sldId id="274" r:id="rId62"/>
    <p:sldId id="269" r:id="rId63"/>
    <p:sldId id="697" r:id="rId64"/>
    <p:sldId id="698" r:id="rId65"/>
    <p:sldId id="275" r:id="rId66"/>
    <p:sldId id="276" r:id="rId67"/>
    <p:sldId id="273" r:id="rId68"/>
    <p:sldId id="261" r:id="rId69"/>
    <p:sldId id="264" r:id="rId70"/>
    <p:sldId id="263" r:id="rId71"/>
    <p:sldId id="266"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66"/>
    <a:srgbClr val="FF0000"/>
    <a:srgbClr val="0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792" autoAdjust="0"/>
  </p:normalViewPr>
  <p:slideViewPr>
    <p:cSldViewPr snapToGrid="0">
      <p:cViewPr varScale="1">
        <p:scale>
          <a:sx n="70" d="100"/>
          <a:sy n="70" d="100"/>
        </p:scale>
        <p:origin x="525" y="39"/>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a:p>
        </p:txBody>
      </p:sp>
      <p:sp>
        <p:nvSpPr>
          <p:cNvPr id="53252" name="Slide Number Placeholder 3"/>
          <p:cNvSpPr>
            <a:spLocks noGrp="1"/>
          </p:cNvSpPr>
          <p:nvPr>
            <p:ph type="sldNum" sz="quarter" idx="5"/>
          </p:nvPr>
        </p:nvSpPr>
        <p:spPr>
          <a:noFill/>
        </p:spPr>
        <p:txBody>
          <a:bodyPr/>
          <a:lstStyle/>
          <a:p>
            <a:fld id="{DF40EAB6-3A05-4A4F-9BFA-FFFE0D81F479}" type="slidenum">
              <a:rPr lang="en-US" smtClean="0"/>
              <a:pPr/>
              <a:t>2</a:t>
            </a:fld>
            <a:endParaRPr lang="en-US"/>
          </a:p>
        </p:txBody>
      </p:sp>
    </p:spTree>
    <p:extLst>
      <p:ext uri="{BB962C8B-B14F-4D97-AF65-F5344CB8AC3E}">
        <p14:creationId xmlns:p14="http://schemas.microsoft.com/office/powerpoint/2010/main" val="2432463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40</a:t>
            </a:fld>
            <a:endParaRPr lang="en-US"/>
          </a:p>
        </p:txBody>
      </p:sp>
    </p:spTree>
    <p:extLst>
      <p:ext uri="{BB962C8B-B14F-4D97-AF65-F5344CB8AC3E}">
        <p14:creationId xmlns:p14="http://schemas.microsoft.com/office/powerpoint/2010/main" val="1204529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4852" indent="-282635">
              <a:spcBef>
                <a:spcPct val="30000"/>
              </a:spcBef>
              <a:defRPr sz="1200">
                <a:solidFill>
                  <a:schemeClr val="tx1"/>
                </a:solidFill>
                <a:latin typeface="Calibri" pitchFamily="34" charset="0"/>
              </a:defRPr>
            </a:lvl2pPr>
            <a:lvl3pPr marL="1130541" indent="-226108">
              <a:spcBef>
                <a:spcPct val="30000"/>
              </a:spcBef>
              <a:defRPr sz="1200">
                <a:solidFill>
                  <a:schemeClr val="tx1"/>
                </a:solidFill>
                <a:latin typeface="Calibri" pitchFamily="34" charset="0"/>
              </a:defRPr>
            </a:lvl3pPr>
            <a:lvl4pPr marL="1582758" indent="-226108">
              <a:spcBef>
                <a:spcPct val="30000"/>
              </a:spcBef>
              <a:defRPr sz="1200">
                <a:solidFill>
                  <a:schemeClr val="tx1"/>
                </a:solidFill>
                <a:latin typeface="Calibri" pitchFamily="34" charset="0"/>
              </a:defRPr>
            </a:lvl4pPr>
            <a:lvl5pPr marL="2034974" indent="-226108">
              <a:spcBef>
                <a:spcPct val="30000"/>
              </a:spcBef>
              <a:defRPr sz="1200">
                <a:solidFill>
                  <a:schemeClr val="tx1"/>
                </a:solidFill>
                <a:latin typeface="Calibri" pitchFamily="34" charset="0"/>
              </a:defRPr>
            </a:lvl5pPr>
            <a:lvl6pPr marL="2487191" indent="-226108" eaLnBrk="0" fontAlgn="base" hangingPunct="0">
              <a:spcBef>
                <a:spcPct val="30000"/>
              </a:spcBef>
              <a:spcAft>
                <a:spcPct val="0"/>
              </a:spcAft>
              <a:defRPr sz="1200">
                <a:solidFill>
                  <a:schemeClr val="tx1"/>
                </a:solidFill>
                <a:latin typeface="Calibri" pitchFamily="34" charset="0"/>
              </a:defRPr>
            </a:lvl6pPr>
            <a:lvl7pPr marL="2939407" indent="-226108" eaLnBrk="0" fontAlgn="base" hangingPunct="0">
              <a:spcBef>
                <a:spcPct val="30000"/>
              </a:spcBef>
              <a:spcAft>
                <a:spcPct val="0"/>
              </a:spcAft>
              <a:defRPr sz="1200">
                <a:solidFill>
                  <a:schemeClr val="tx1"/>
                </a:solidFill>
                <a:latin typeface="Calibri" pitchFamily="34" charset="0"/>
              </a:defRPr>
            </a:lvl7pPr>
            <a:lvl8pPr marL="3391624" indent="-226108" eaLnBrk="0" fontAlgn="base" hangingPunct="0">
              <a:spcBef>
                <a:spcPct val="30000"/>
              </a:spcBef>
              <a:spcAft>
                <a:spcPct val="0"/>
              </a:spcAft>
              <a:defRPr sz="1200">
                <a:solidFill>
                  <a:schemeClr val="tx1"/>
                </a:solidFill>
                <a:latin typeface="Calibri" pitchFamily="34" charset="0"/>
              </a:defRPr>
            </a:lvl8pPr>
            <a:lvl9pPr marL="3843840" indent="-226108" eaLnBrk="0" fontAlgn="base" hangingPunct="0">
              <a:spcBef>
                <a:spcPct val="30000"/>
              </a:spcBef>
              <a:spcAft>
                <a:spcPct val="0"/>
              </a:spcAft>
              <a:defRPr sz="1200">
                <a:solidFill>
                  <a:schemeClr val="tx1"/>
                </a:solidFill>
                <a:latin typeface="Calibri" pitchFamily="34" charset="0"/>
              </a:defRPr>
            </a:lvl9pPr>
          </a:lstStyle>
          <a:p>
            <a:pPr>
              <a:spcBef>
                <a:spcPct val="0"/>
              </a:spcBef>
            </a:pPr>
            <a:fld id="{5EEB540C-4AE9-4E5F-AE79-921E56B581FC}" type="slidenum">
              <a:rPr lang="en-US" altLang="en-US" smtClean="0">
                <a:latin typeface="Arial" charset="0"/>
              </a:rPr>
              <a:pPr>
                <a:spcBef>
                  <a:spcPct val="0"/>
                </a:spcBef>
              </a:pPr>
              <a:t>43</a:t>
            </a:fld>
            <a:endParaRPr lang="en-US" altLang="en-US">
              <a:latin typeface="Arial" charset="0"/>
            </a:endParaRPr>
          </a:p>
        </p:txBody>
      </p:sp>
      <p:sp>
        <p:nvSpPr>
          <p:cNvPr id="82947"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C5997-3504-4B37-A938-6FA4C3B2C1A8}" type="slidenum">
              <a:rPr lang="en-US" smtClean="0"/>
              <a:t>44</a:t>
            </a:fld>
            <a:endParaRPr lang="en-US"/>
          </a:p>
        </p:txBody>
      </p:sp>
    </p:spTree>
    <p:extLst>
      <p:ext uri="{BB962C8B-B14F-4D97-AF65-F5344CB8AC3E}">
        <p14:creationId xmlns:p14="http://schemas.microsoft.com/office/powerpoint/2010/main" val="2580601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4852" indent="-282635">
              <a:spcBef>
                <a:spcPct val="30000"/>
              </a:spcBef>
              <a:defRPr sz="1200">
                <a:solidFill>
                  <a:schemeClr val="tx1"/>
                </a:solidFill>
                <a:latin typeface="Calibri" pitchFamily="34" charset="0"/>
              </a:defRPr>
            </a:lvl2pPr>
            <a:lvl3pPr marL="1130541" indent="-226108">
              <a:spcBef>
                <a:spcPct val="30000"/>
              </a:spcBef>
              <a:defRPr sz="1200">
                <a:solidFill>
                  <a:schemeClr val="tx1"/>
                </a:solidFill>
                <a:latin typeface="Calibri" pitchFamily="34" charset="0"/>
              </a:defRPr>
            </a:lvl3pPr>
            <a:lvl4pPr marL="1582758" indent="-226108">
              <a:spcBef>
                <a:spcPct val="30000"/>
              </a:spcBef>
              <a:defRPr sz="1200">
                <a:solidFill>
                  <a:schemeClr val="tx1"/>
                </a:solidFill>
                <a:latin typeface="Calibri" pitchFamily="34" charset="0"/>
              </a:defRPr>
            </a:lvl4pPr>
            <a:lvl5pPr marL="2034974" indent="-226108">
              <a:spcBef>
                <a:spcPct val="30000"/>
              </a:spcBef>
              <a:defRPr sz="1200">
                <a:solidFill>
                  <a:schemeClr val="tx1"/>
                </a:solidFill>
                <a:latin typeface="Calibri" pitchFamily="34" charset="0"/>
              </a:defRPr>
            </a:lvl5pPr>
            <a:lvl6pPr marL="2487191" indent="-226108" eaLnBrk="0" fontAlgn="base" hangingPunct="0">
              <a:spcBef>
                <a:spcPct val="30000"/>
              </a:spcBef>
              <a:spcAft>
                <a:spcPct val="0"/>
              </a:spcAft>
              <a:defRPr sz="1200">
                <a:solidFill>
                  <a:schemeClr val="tx1"/>
                </a:solidFill>
                <a:latin typeface="Calibri" pitchFamily="34" charset="0"/>
              </a:defRPr>
            </a:lvl6pPr>
            <a:lvl7pPr marL="2939407" indent="-226108" eaLnBrk="0" fontAlgn="base" hangingPunct="0">
              <a:spcBef>
                <a:spcPct val="30000"/>
              </a:spcBef>
              <a:spcAft>
                <a:spcPct val="0"/>
              </a:spcAft>
              <a:defRPr sz="1200">
                <a:solidFill>
                  <a:schemeClr val="tx1"/>
                </a:solidFill>
                <a:latin typeface="Calibri" pitchFamily="34" charset="0"/>
              </a:defRPr>
            </a:lvl7pPr>
            <a:lvl8pPr marL="3391624" indent="-226108" eaLnBrk="0" fontAlgn="base" hangingPunct="0">
              <a:spcBef>
                <a:spcPct val="30000"/>
              </a:spcBef>
              <a:spcAft>
                <a:spcPct val="0"/>
              </a:spcAft>
              <a:defRPr sz="1200">
                <a:solidFill>
                  <a:schemeClr val="tx1"/>
                </a:solidFill>
                <a:latin typeface="Calibri" pitchFamily="34" charset="0"/>
              </a:defRPr>
            </a:lvl8pPr>
            <a:lvl9pPr marL="3843840" indent="-226108" eaLnBrk="0" fontAlgn="base" hangingPunct="0">
              <a:spcBef>
                <a:spcPct val="30000"/>
              </a:spcBef>
              <a:spcAft>
                <a:spcPct val="0"/>
              </a:spcAft>
              <a:defRPr sz="1200">
                <a:solidFill>
                  <a:schemeClr val="tx1"/>
                </a:solidFill>
                <a:latin typeface="Calibri" pitchFamily="34" charset="0"/>
              </a:defRPr>
            </a:lvl9pPr>
          </a:lstStyle>
          <a:p>
            <a:pPr>
              <a:spcBef>
                <a:spcPct val="0"/>
              </a:spcBef>
            </a:pPr>
            <a:fld id="{896736E0-B86C-4E2D-999C-916873017A1C}" type="slidenum">
              <a:rPr lang="en-US" altLang="en-US" smtClean="0">
                <a:latin typeface="Arial" charset="0"/>
              </a:rPr>
              <a:pPr>
                <a:spcBef>
                  <a:spcPct val="0"/>
                </a:spcBef>
              </a:pPr>
              <a:t>45</a:t>
            </a:fld>
            <a:endParaRPr lang="en-US" altLang="en-US">
              <a:latin typeface="Arial" charset="0"/>
            </a:endParaRPr>
          </a:p>
        </p:txBody>
      </p:sp>
      <p:sp>
        <p:nvSpPr>
          <p:cNvPr id="89091"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606901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a:p>
        </p:txBody>
      </p:sp>
      <p:sp>
        <p:nvSpPr>
          <p:cNvPr id="70660" name="Slide Number Placeholder 3"/>
          <p:cNvSpPr>
            <a:spLocks noGrp="1"/>
          </p:cNvSpPr>
          <p:nvPr>
            <p:ph type="sldNum" sz="quarter" idx="5"/>
          </p:nvPr>
        </p:nvSpPr>
        <p:spPr>
          <a:noFill/>
        </p:spPr>
        <p:txBody>
          <a:bodyPr/>
          <a:lstStyle/>
          <a:p>
            <a:fld id="{62426118-F0D7-4B84-A0D9-624357ED32E6}" type="slidenum">
              <a:rPr lang="en-US" smtClean="0"/>
              <a:pPr/>
              <a:t>48</a:t>
            </a:fld>
            <a:endParaRPr lang="en-US"/>
          </a:p>
        </p:txBody>
      </p:sp>
    </p:spTree>
    <p:extLst>
      <p:ext uri="{BB962C8B-B14F-4D97-AF65-F5344CB8AC3E}">
        <p14:creationId xmlns:p14="http://schemas.microsoft.com/office/powerpoint/2010/main" val="6279813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0CACE7-5C39-474C-8F74-ECAE4070C0E9}" type="slidenum">
              <a:rPr lang="en-US" smtClean="0"/>
              <a:t>53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0CACE7-5C39-474C-8F74-ECAE4070C0E9}" type="slidenum">
              <a:rPr lang="en-US" smtClean="0"/>
              <a:t>54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190739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3794338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465993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12558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a:p>
        </p:txBody>
      </p:sp>
      <p:sp>
        <p:nvSpPr>
          <p:cNvPr id="57348" name="Slide Number Placeholder 3"/>
          <p:cNvSpPr>
            <a:spLocks noGrp="1"/>
          </p:cNvSpPr>
          <p:nvPr>
            <p:ph type="sldNum" sz="quarter" idx="5"/>
          </p:nvPr>
        </p:nvSpPr>
        <p:spPr>
          <a:noFill/>
        </p:spPr>
        <p:txBody>
          <a:bodyPr/>
          <a:lstStyle/>
          <a:p>
            <a:fld id="{CCFC4EC1-A4E7-4646-9212-E452991E2013}" type="slidenum">
              <a:rPr lang="en-US" smtClean="0"/>
              <a:pPr/>
              <a:t>16</a:t>
            </a:fld>
            <a:endParaRPr lang="en-US"/>
          </a:p>
        </p:txBody>
      </p:sp>
    </p:spTree>
    <p:extLst>
      <p:ext uri="{BB962C8B-B14F-4D97-AF65-F5344CB8AC3E}">
        <p14:creationId xmlns:p14="http://schemas.microsoft.com/office/powerpoint/2010/main" val="2107135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a:p>
        </p:txBody>
      </p:sp>
      <p:sp>
        <p:nvSpPr>
          <p:cNvPr id="59396" name="Slide Number Placeholder 3"/>
          <p:cNvSpPr>
            <a:spLocks noGrp="1"/>
          </p:cNvSpPr>
          <p:nvPr>
            <p:ph type="sldNum" sz="quarter" idx="5"/>
          </p:nvPr>
        </p:nvSpPr>
        <p:spPr>
          <a:noFill/>
        </p:spPr>
        <p:txBody>
          <a:bodyPr/>
          <a:lstStyle/>
          <a:p>
            <a:fld id="{3C5DCEEB-5F64-4461-B0EB-1EDE7B2287D7}" type="slidenum">
              <a:rPr lang="en-US" smtClean="0"/>
              <a:pPr/>
              <a:t>28</a:t>
            </a:fld>
            <a:endParaRPr lang="en-US"/>
          </a:p>
        </p:txBody>
      </p:sp>
    </p:spTree>
    <p:extLst>
      <p:ext uri="{BB962C8B-B14F-4D97-AF65-F5344CB8AC3E}">
        <p14:creationId xmlns:p14="http://schemas.microsoft.com/office/powerpoint/2010/main" val="313929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2483147-2504-467F-934B-91E0536FD078}" type="slidenum">
              <a:rPr lang="en-US" smtClean="0"/>
              <a:pPr>
                <a:defRPr/>
              </a:pPr>
              <a:t>34</a:t>
            </a:fld>
            <a:endParaRPr lang="en-US"/>
          </a:p>
        </p:txBody>
      </p:sp>
    </p:spTree>
    <p:extLst>
      <p:ext uri="{BB962C8B-B14F-4D97-AF65-F5344CB8AC3E}">
        <p14:creationId xmlns:p14="http://schemas.microsoft.com/office/powerpoint/2010/main" val="606888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atin typeface="Tahoma" pitchFamily="34" charset="0"/>
            </a:endParaRPr>
          </a:p>
        </p:txBody>
      </p:sp>
    </p:spTree>
    <p:extLst>
      <p:ext uri="{BB962C8B-B14F-4D97-AF65-F5344CB8AC3E}">
        <p14:creationId xmlns:p14="http://schemas.microsoft.com/office/powerpoint/2010/main" val="375388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7CBF9DBE-DA26-43B3-A7F1-753337EE74B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4B43A2-C815-4F43-8D71-8C799DD45F13}"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00DF2-FB31-4E52-AB61-832C24B285E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F409B-2B5D-4B1E-AC84-7B4FAFAD671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A8C870-565C-407B-906D-F7ADB6FA23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414B0C-D470-4EC9-ADBA-5EE69A799391}"/>
              </a:ext>
            </a:extLst>
          </p:cNvPr>
          <p:cNvSpPr>
            <a:spLocks noGrp="1"/>
          </p:cNvSpPr>
          <p:nvPr>
            <p:ph type="dt" sz="half" idx="10"/>
          </p:nvPr>
        </p:nvSpPr>
        <p:spPr/>
        <p:txBody>
          <a:bodyPr/>
          <a:lstStyle/>
          <a:p>
            <a:fld id="{7F9886A7-7048-4B75-9395-2CAD896ECCE4}" type="datetime1">
              <a:rPr lang="en-US" smtClean="0"/>
              <a:t>4/30/2023</a:t>
            </a:fld>
            <a:endParaRPr lang="en-US"/>
          </a:p>
        </p:txBody>
      </p:sp>
      <p:sp>
        <p:nvSpPr>
          <p:cNvPr id="5" name="Footer Placeholder 4">
            <a:extLst>
              <a:ext uri="{FF2B5EF4-FFF2-40B4-BE49-F238E27FC236}">
                <a16:creationId xmlns:a16="http://schemas.microsoft.com/office/drawing/2014/main" id="{6AFD91C1-BB1E-4110-98C8-FC0AB2CF56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12BB8-4EAC-4783-B84B-D27FD5D052CB}"/>
              </a:ext>
            </a:extLst>
          </p:cNvPr>
          <p:cNvSpPr>
            <a:spLocks noGrp="1"/>
          </p:cNvSpPr>
          <p:nvPr>
            <p:ph type="sldNum" sz="quarter" idx="12"/>
          </p:nvPr>
        </p:nvSpPr>
        <p:spPr/>
        <p:txBody>
          <a:bodyPr/>
          <a:lstStyle/>
          <a:p>
            <a:fld id="{74F21325-70A4-471F-B9C2-76894DF01DB1}" type="slidenum">
              <a:rPr lang="en-US" smtClean="0"/>
              <a:t>‹#›</a:t>
            </a:fld>
            <a:endParaRPr lang="en-US"/>
          </a:p>
        </p:txBody>
      </p:sp>
    </p:spTree>
    <p:extLst>
      <p:ext uri="{BB962C8B-B14F-4D97-AF65-F5344CB8AC3E}">
        <p14:creationId xmlns:p14="http://schemas.microsoft.com/office/powerpoint/2010/main" val="3450916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8849CC1-12DA-400F-A8DC-45630E9B93D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6FB9B6-EEE8-479E-A5E6-85B665F6F0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2FBCFB-1B1F-4BE1-8ACF-CF4A324E105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EF9D3B-B8E5-4C4F-98E2-1606DF2263F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9058-D2ED-4594-B772-AF98AB067BE6}"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C548-91CC-4FE7-9B72-C6855C990E53}"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C14CDB-9A27-41D2-A078-540B5F345D07}"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1E8F83-F9F1-4D09-ABCC-9E0220556FC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8A7CE-A5CA-406C-9F0A-79A9EE747ED7}"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docs.fcc.gov/public/attachments/FCC-19-103A1_Rcd.pdf"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supreme.justia.com/cases/federal/us/370/294/#F39"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073D-3D11-46AB-A613-F8BA40F9B995}"/>
              </a:ext>
            </a:extLst>
          </p:cNvPr>
          <p:cNvSpPr>
            <a:spLocks noGrp="1"/>
          </p:cNvSpPr>
          <p:nvPr>
            <p:ph type="ctrTitle"/>
          </p:nvPr>
        </p:nvSpPr>
        <p:spPr>
          <a:xfrm>
            <a:off x="875520" y="3753702"/>
            <a:ext cx="10105534" cy="2529045"/>
          </a:xfrm>
        </p:spPr>
        <p:txBody>
          <a:bodyPr>
            <a:noAutofit/>
          </a:bodyPr>
          <a:lstStyle/>
          <a:p>
            <a:br>
              <a:rPr lang="en-US" sz="3200" dirty="0"/>
            </a:br>
            <a:br>
              <a:rPr lang="en-US" sz="3200" dirty="0"/>
            </a:br>
            <a:br>
              <a:rPr lang="en-US" sz="3200" dirty="0"/>
            </a:br>
            <a:br>
              <a:rPr lang="en-US" sz="3200" dirty="0"/>
            </a:br>
            <a:r>
              <a:rPr lang="en-US" sz="3200" dirty="0"/>
              <a:t>Topic 9b</a:t>
            </a:r>
            <a:br>
              <a:rPr lang="en-US" sz="3200" dirty="0"/>
            </a:br>
            <a:r>
              <a:rPr lang="en-US" sz="3200" dirty="0"/>
              <a:t>*(Full Class)</a:t>
            </a:r>
            <a:br>
              <a:rPr lang="en-US" sz="3200" dirty="0"/>
            </a:br>
            <a:br>
              <a:rPr lang="en-US" sz="3200" dirty="0"/>
            </a:br>
            <a:r>
              <a:rPr lang="en-US" sz="3200" dirty="0"/>
              <a:t>Evolution of Horizontal Merger Law</a:t>
            </a:r>
            <a:br>
              <a:rPr lang="en-US" sz="3200" dirty="0"/>
            </a:br>
            <a:br>
              <a:rPr lang="en-US" sz="4800" dirty="0"/>
            </a:br>
            <a:br>
              <a:rPr lang="en-US" sz="3200" dirty="0"/>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br>
            <a:endParaRPr lang="en-US" sz="3200" dirty="0"/>
          </a:p>
        </p:txBody>
      </p:sp>
      <p:sp>
        <p:nvSpPr>
          <p:cNvPr id="3" name="Subtitle 2">
            <a:extLst>
              <a:ext uri="{FF2B5EF4-FFF2-40B4-BE49-F238E27FC236}">
                <a16:creationId xmlns:a16="http://schemas.microsoft.com/office/drawing/2014/main" id="{3C8174BC-9DF0-4CF0-BFE8-1E5AF7F9D82D}"/>
              </a:ext>
            </a:extLst>
          </p:cNvPr>
          <p:cNvSpPr>
            <a:spLocks noGrp="1"/>
          </p:cNvSpPr>
          <p:nvPr>
            <p:ph type="subTitle" idx="1"/>
          </p:nvPr>
        </p:nvSpPr>
        <p:spPr>
          <a:xfrm>
            <a:off x="1410878" y="3676650"/>
            <a:ext cx="9144000" cy="3080012"/>
          </a:xfrm>
        </p:spPr>
        <p:txBody>
          <a:bodyPr/>
          <a:lstStyle/>
          <a:p>
            <a:r>
              <a:rPr lang="en-US" dirty="0"/>
              <a:t>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40439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E22D3-55F8-4FBA-A23D-40D17513CC6F}"/>
              </a:ext>
            </a:extLst>
          </p:cNvPr>
          <p:cNvSpPr>
            <a:spLocks noGrp="1"/>
          </p:cNvSpPr>
          <p:nvPr>
            <p:ph type="title"/>
          </p:nvPr>
        </p:nvSpPr>
        <p:spPr/>
        <p:txBody>
          <a:bodyPr/>
          <a:lstStyle/>
          <a:p>
            <a:r>
              <a:rPr lang="en-US" dirty="0"/>
              <a:t>Philadelphia National Bank (1963) </a:t>
            </a:r>
            <a:r>
              <a:rPr lang="en-US" sz="2000" i="1" dirty="0">
                <a:solidFill>
                  <a:schemeClr val="accent1"/>
                </a:solidFill>
              </a:rPr>
              <a:t>(p. 695)</a:t>
            </a:r>
            <a:endParaRPr lang="en-US" i="1" dirty="0">
              <a:solidFill>
                <a:schemeClr val="accent1"/>
              </a:solidFill>
            </a:endParaRPr>
          </a:p>
        </p:txBody>
      </p:sp>
      <p:sp>
        <p:nvSpPr>
          <p:cNvPr id="3" name="Content Placeholder 2">
            <a:extLst>
              <a:ext uri="{FF2B5EF4-FFF2-40B4-BE49-F238E27FC236}">
                <a16:creationId xmlns:a16="http://schemas.microsoft.com/office/drawing/2014/main" id="{DD672745-6916-4B6A-8FB4-A8E273FE6E8E}"/>
              </a:ext>
            </a:extLst>
          </p:cNvPr>
          <p:cNvSpPr>
            <a:spLocks noGrp="1"/>
          </p:cNvSpPr>
          <p:nvPr>
            <p:ph idx="1"/>
          </p:nvPr>
        </p:nvSpPr>
        <p:spPr/>
        <p:txBody>
          <a:bodyPr>
            <a:normAutofit lnSpcReduction="10000"/>
          </a:bodyPr>
          <a:lstStyle/>
          <a:p>
            <a:r>
              <a:rPr lang="en-US" sz="2400" dirty="0">
                <a:solidFill>
                  <a:srgbClr val="C00000"/>
                </a:solidFill>
              </a:rPr>
              <a:t>Opinion focuses on structure as inference of competitive effects; </a:t>
            </a:r>
            <a:r>
              <a:rPr lang="en-US" sz="2400" i="1" dirty="0">
                <a:solidFill>
                  <a:srgbClr val="C00000"/>
                </a:solidFill>
              </a:rPr>
              <a:t>not politics</a:t>
            </a:r>
          </a:p>
          <a:p>
            <a:r>
              <a:rPr lang="en-US" sz="2400" dirty="0"/>
              <a:t>Merger of 2 large Philadelphia Banks</a:t>
            </a:r>
          </a:p>
          <a:p>
            <a:r>
              <a:rPr lang="en-US" sz="2400" dirty="0"/>
              <a:t>Facts</a:t>
            </a:r>
          </a:p>
          <a:p>
            <a:pPr lvl="1"/>
            <a:r>
              <a:rPr lang="en-US" sz="2000" dirty="0"/>
              <a:t>1 year after </a:t>
            </a:r>
            <a:r>
              <a:rPr lang="en-US" sz="2000" i="1" dirty="0"/>
              <a:t>Brown Shoe</a:t>
            </a:r>
          </a:p>
          <a:p>
            <a:pPr lvl="1"/>
            <a:r>
              <a:rPr lang="en-US" sz="2000" dirty="0"/>
              <a:t>Much higher concentration than </a:t>
            </a:r>
            <a:r>
              <a:rPr lang="en-US" sz="2000" i="1" dirty="0"/>
              <a:t>Brown Shoe – combined market shares of ~36%</a:t>
            </a:r>
          </a:p>
          <a:p>
            <a:r>
              <a:rPr lang="en-US" sz="2400" dirty="0"/>
              <a:t>Most interest at the time was whether the Clayton Act covered bank mergers (Answer: It did)</a:t>
            </a:r>
          </a:p>
          <a:p>
            <a:r>
              <a:rPr lang="en-US" sz="2400" dirty="0"/>
              <a:t>Opinion by Justice Brennan</a:t>
            </a:r>
          </a:p>
          <a:p>
            <a:pPr lvl="1"/>
            <a:r>
              <a:rPr lang="en-US" sz="2000" dirty="0"/>
              <a:t>But, authored by his clerk, Richard Posner</a:t>
            </a:r>
          </a:p>
          <a:p>
            <a:r>
              <a:rPr lang="en-US" sz="2400" dirty="0"/>
              <a:t>Major contribution</a:t>
            </a:r>
          </a:p>
          <a:p>
            <a:pPr lvl="1"/>
            <a:r>
              <a:rPr lang="en-US" sz="2000" dirty="0"/>
              <a:t>Formulated the anticompetitive </a:t>
            </a:r>
            <a:r>
              <a:rPr lang="en-US" sz="2000" dirty="0">
                <a:solidFill>
                  <a:srgbClr val="C00000"/>
                </a:solidFill>
              </a:rPr>
              <a:t>“structural presumption” </a:t>
            </a:r>
            <a:r>
              <a:rPr lang="en-US" sz="2000" dirty="0"/>
              <a:t>that lives on to this day</a:t>
            </a:r>
          </a:p>
        </p:txBody>
      </p:sp>
      <p:sp>
        <p:nvSpPr>
          <p:cNvPr id="4" name="Slide Number Placeholder 3">
            <a:extLst>
              <a:ext uri="{FF2B5EF4-FFF2-40B4-BE49-F238E27FC236}">
                <a16:creationId xmlns:a16="http://schemas.microsoft.com/office/drawing/2014/main" id="{1D27AB2A-BD7E-4E2D-B328-28E263EE6E13}"/>
              </a:ext>
            </a:extLst>
          </p:cNvPr>
          <p:cNvSpPr>
            <a:spLocks noGrp="1"/>
          </p:cNvSpPr>
          <p:nvPr>
            <p:ph type="sldNum" sz="quarter" idx="12"/>
          </p:nvPr>
        </p:nvSpPr>
        <p:spPr/>
        <p:txBody>
          <a:bodyPr/>
          <a:lstStyle/>
          <a:p>
            <a:fld id="{A3FA0A93-60EE-4E9D-852F-604094E61050}" type="slidenum">
              <a:rPr lang="en-US" smtClean="0"/>
              <a:t>10</a:t>
            </a:fld>
            <a:endParaRPr lang="en-US"/>
          </a:p>
        </p:txBody>
      </p:sp>
    </p:spTree>
    <p:extLst>
      <p:ext uri="{BB962C8B-B14F-4D97-AF65-F5344CB8AC3E}">
        <p14:creationId xmlns:p14="http://schemas.microsoft.com/office/powerpoint/2010/main" val="3833716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7D73C-570D-43F6-ADB1-BAA47642736D}"/>
              </a:ext>
            </a:extLst>
          </p:cNvPr>
          <p:cNvSpPr>
            <a:spLocks noGrp="1"/>
          </p:cNvSpPr>
          <p:nvPr>
            <p:ph type="title"/>
          </p:nvPr>
        </p:nvSpPr>
        <p:spPr/>
        <p:txBody>
          <a:bodyPr/>
          <a:lstStyle/>
          <a:p>
            <a:r>
              <a:rPr lang="en-US" dirty="0"/>
              <a:t>Why Adopt a Structural Presumption - Background</a:t>
            </a:r>
            <a:r>
              <a:rPr lang="en-US" sz="3200" i="1" dirty="0">
                <a:solidFill>
                  <a:schemeClr val="accent1"/>
                </a:solidFill>
              </a:rPr>
              <a:t> </a:t>
            </a:r>
            <a:r>
              <a:rPr lang="en-US" sz="2000" i="1" dirty="0">
                <a:solidFill>
                  <a:schemeClr val="accent1"/>
                </a:solidFill>
              </a:rPr>
              <a:t>(p.697)</a:t>
            </a:r>
            <a:endParaRPr lang="en-US" dirty="0"/>
          </a:p>
        </p:txBody>
      </p:sp>
      <p:sp>
        <p:nvSpPr>
          <p:cNvPr id="3" name="Content Placeholder 2">
            <a:extLst>
              <a:ext uri="{FF2B5EF4-FFF2-40B4-BE49-F238E27FC236}">
                <a16:creationId xmlns:a16="http://schemas.microsoft.com/office/drawing/2014/main" id="{3DA0D012-36E1-44C9-BAAF-519075CBC18A}"/>
              </a:ext>
            </a:extLst>
          </p:cNvPr>
          <p:cNvSpPr>
            <a:spLocks noGrp="1"/>
          </p:cNvSpPr>
          <p:nvPr>
            <p:ph idx="1"/>
          </p:nvPr>
        </p:nvSpPr>
        <p:spPr>
          <a:xfrm>
            <a:off x="838200" y="1825624"/>
            <a:ext cx="9281160" cy="5032375"/>
          </a:xfrm>
        </p:spPr>
        <p:txBody>
          <a:bodyPr>
            <a:normAutofit fontScale="70000" lnSpcReduction="20000"/>
          </a:bodyPr>
          <a:lstStyle/>
          <a:p>
            <a:pPr marL="0" indent="0">
              <a:buNone/>
            </a:pPr>
            <a:r>
              <a:rPr lang="en-US" dirty="0"/>
              <a:t>Having determined the relevant market, we come to the ultimate question under § 7: whether the effect of the merger ‘may be substantially to lessen competition’ in the relevant market. </a:t>
            </a:r>
          </a:p>
          <a:p>
            <a:pPr marL="0" indent="0">
              <a:buNone/>
            </a:pPr>
            <a:r>
              <a:rPr lang="en-US" dirty="0"/>
              <a:t>Clearly, this is not the kind of question which is susceptible of a ready and precise answer in most cases. It requires not merely an appraisal of the immediate impact of the merger upon competition</a:t>
            </a:r>
            <a:r>
              <a:rPr lang="en-US" dirty="0">
                <a:solidFill>
                  <a:srgbClr val="C00000"/>
                </a:solidFill>
              </a:rPr>
              <a:t>, </a:t>
            </a:r>
            <a:r>
              <a:rPr lang="en-US" b="1" dirty="0">
                <a:solidFill>
                  <a:srgbClr val="C00000"/>
                </a:solidFill>
              </a:rPr>
              <a:t>but a </a:t>
            </a:r>
            <a:r>
              <a:rPr lang="en-US" b="1" dirty="0">
                <a:solidFill>
                  <a:srgbClr val="C00000"/>
                </a:solidFill>
                <a:highlight>
                  <a:srgbClr val="FFFF00"/>
                </a:highlight>
              </a:rPr>
              <a:t>prediction of its impact </a:t>
            </a:r>
            <a:r>
              <a:rPr lang="en-US" b="1" dirty="0">
                <a:solidFill>
                  <a:srgbClr val="C00000"/>
                </a:solidFill>
              </a:rPr>
              <a:t>upon competitive conditions in the future; this is what is meant when it is said that the amended § 7 was intended to arrest anticompetitive tendencies in their ‘incipiency.’ </a:t>
            </a:r>
          </a:p>
          <a:p>
            <a:pPr marL="0" indent="0">
              <a:buNone/>
            </a:pPr>
            <a:r>
              <a:rPr lang="en-US" dirty="0"/>
              <a:t>Such a prediction is sound only if it is based upon a firm understanding of the structure of the relevant market; yet the relevant economic data are both complex and elusive. See generally Bok, Section 7 of the Clayton Act and the Merging of Law and Economics, 74 Harv. L. Rev. 226 (1960). </a:t>
            </a:r>
          </a:p>
          <a:p>
            <a:pPr marL="0" indent="0">
              <a:buNone/>
            </a:pPr>
            <a:r>
              <a:rPr lang="en-US" dirty="0"/>
              <a:t>And unless businessmen can assess the legal consequences of a merger with some confidence, sound business planning is retarded. So also, </a:t>
            </a:r>
            <a:r>
              <a:rPr lang="en-US" b="1" dirty="0">
                <a:solidFill>
                  <a:srgbClr val="C00000"/>
                </a:solidFill>
              </a:rPr>
              <a:t>we must be alert to the danger of subverting congressional intent by permitting a too-broad economic investigation. </a:t>
            </a:r>
          </a:p>
          <a:p>
            <a:pPr marL="0" indent="0">
              <a:buNone/>
            </a:pPr>
            <a:r>
              <a:rPr lang="en-US" dirty="0"/>
              <a:t>And so in any case in which it is possible, without doing violence to the congressional objective embodied in § 7, to </a:t>
            </a:r>
            <a:r>
              <a:rPr lang="en-US" b="1" dirty="0">
                <a:solidFill>
                  <a:srgbClr val="C00000"/>
                </a:solidFill>
              </a:rPr>
              <a:t>simplify the test of illegality, the courts ought to do so in the interest of sound and practical judicial administration</a:t>
            </a:r>
            <a:r>
              <a:rPr lang="en-US" b="1" dirty="0"/>
              <a:t>. </a:t>
            </a:r>
            <a:r>
              <a:rPr lang="en-US" dirty="0"/>
              <a:t>This is such a case.</a:t>
            </a:r>
          </a:p>
          <a:p>
            <a:pPr marL="0" indent="0">
              <a:buNone/>
            </a:pPr>
            <a:endParaRPr lang="en-US" dirty="0"/>
          </a:p>
        </p:txBody>
      </p:sp>
      <p:sp>
        <p:nvSpPr>
          <p:cNvPr id="4" name="Slide Number Placeholder 3">
            <a:extLst>
              <a:ext uri="{FF2B5EF4-FFF2-40B4-BE49-F238E27FC236}">
                <a16:creationId xmlns:a16="http://schemas.microsoft.com/office/drawing/2014/main" id="{DCEDA3E6-B836-44D0-8470-E90A6CDB627C}"/>
              </a:ext>
            </a:extLst>
          </p:cNvPr>
          <p:cNvSpPr>
            <a:spLocks noGrp="1"/>
          </p:cNvSpPr>
          <p:nvPr>
            <p:ph type="sldNum" sz="quarter" idx="12"/>
          </p:nvPr>
        </p:nvSpPr>
        <p:spPr/>
        <p:txBody>
          <a:bodyPr/>
          <a:lstStyle/>
          <a:p>
            <a:fld id="{A3FA0A93-60EE-4E9D-852F-604094E61050}" type="slidenum">
              <a:rPr lang="en-US" smtClean="0"/>
              <a:t>11</a:t>
            </a:fld>
            <a:endParaRPr lang="en-US"/>
          </a:p>
        </p:txBody>
      </p:sp>
      <p:sp>
        <p:nvSpPr>
          <p:cNvPr id="5" name="TextBox 4">
            <a:extLst>
              <a:ext uri="{FF2B5EF4-FFF2-40B4-BE49-F238E27FC236}">
                <a16:creationId xmlns:a16="http://schemas.microsoft.com/office/drawing/2014/main" id="{F6E24044-36D1-4F9A-B004-0804C73955A5}"/>
              </a:ext>
            </a:extLst>
          </p:cNvPr>
          <p:cNvSpPr txBox="1"/>
          <p:nvPr/>
        </p:nvSpPr>
        <p:spPr>
          <a:xfrm>
            <a:off x="10180163" y="3007855"/>
            <a:ext cx="1727357" cy="1015663"/>
          </a:xfrm>
          <a:prstGeom prst="rect">
            <a:avLst/>
          </a:prstGeom>
          <a:noFill/>
          <a:ln w="38100">
            <a:solidFill>
              <a:srgbClr val="0070C0"/>
            </a:solidFill>
          </a:ln>
        </p:spPr>
        <p:txBody>
          <a:bodyPr wrap="square" rtlCol="0">
            <a:spAutoFit/>
          </a:bodyPr>
          <a:lstStyle/>
          <a:p>
            <a:r>
              <a:rPr lang="en-US" sz="2000" b="1" dirty="0">
                <a:solidFill>
                  <a:srgbClr val="0070C0"/>
                </a:solidFill>
              </a:rPr>
              <a:t>Incipiency” as implying “prediction”</a:t>
            </a:r>
            <a:endParaRPr lang="en-US" sz="2000" dirty="0"/>
          </a:p>
        </p:txBody>
      </p:sp>
      <p:cxnSp>
        <p:nvCxnSpPr>
          <p:cNvPr id="6" name="Straight Arrow Connector 5">
            <a:extLst>
              <a:ext uri="{FF2B5EF4-FFF2-40B4-BE49-F238E27FC236}">
                <a16:creationId xmlns:a16="http://schemas.microsoft.com/office/drawing/2014/main" id="{2C2D18F9-3241-4A92-9780-0042F88631A7}"/>
              </a:ext>
            </a:extLst>
          </p:cNvPr>
          <p:cNvCxnSpPr>
            <a:cxnSpLocks/>
          </p:cNvCxnSpPr>
          <p:nvPr/>
        </p:nvCxnSpPr>
        <p:spPr>
          <a:xfrm flipH="1" flipV="1">
            <a:off x="9350656" y="3335020"/>
            <a:ext cx="708844" cy="1879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636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911B8-7CA4-465B-BCC7-10C75217D9AC}"/>
              </a:ext>
            </a:extLst>
          </p:cNvPr>
          <p:cNvSpPr>
            <a:spLocks noGrp="1"/>
          </p:cNvSpPr>
          <p:nvPr>
            <p:ph type="title"/>
          </p:nvPr>
        </p:nvSpPr>
        <p:spPr/>
        <p:txBody>
          <a:bodyPr/>
          <a:lstStyle/>
          <a:p>
            <a:r>
              <a:rPr lang="en-US" dirty="0"/>
              <a:t>The PNB Structural Presumption </a:t>
            </a:r>
            <a:r>
              <a:rPr lang="en-US" sz="2000" i="1" dirty="0">
                <a:solidFill>
                  <a:schemeClr val="accent1"/>
                </a:solidFill>
              </a:rPr>
              <a:t>(p. 697)</a:t>
            </a:r>
            <a:r>
              <a:rPr lang="en-US" dirty="0"/>
              <a:t> </a:t>
            </a:r>
          </a:p>
        </p:txBody>
      </p:sp>
      <p:sp>
        <p:nvSpPr>
          <p:cNvPr id="3" name="Content Placeholder 2">
            <a:extLst>
              <a:ext uri="{FF2B5EF4-FFF2-40B4-BE49-F238E27FC236}">
                <a16:creationId xmlns:a16="http://schemas.microsoft.com/office/drawing/2014/main" id="{09ED579C-AA75-4EA8-A16B-1BD806367695}"/>
              </a:ext>
            </a:extLst>
          </p:cNvPr>
          <p:cNvSpPr>
            <a:spLocks noGrp="1"/>
          </p:cNvSpPr>
          <p:nvPr>
            <p:ph idx="1"/>
          </p:nvPr>
        </p:nvSpPr>
        <p:spPr>
          <a:xfrm>
            <a:off x="474482" y="1571101"/>
            <a:ext cx="8136118" cy="4921774"/>
          </a:xfrm>
        </p:spPr>
        <p:txBody>
          <a:bodyPr>
            <a:normAutofit/>
          </a:bodyPr>
          <a:lstStyle/>
          <a:p>
            <a:r>
              <a:rPr lang="en-US" sz="2400" dirty="0"/>
              <a:t>Specifically, we think that a merger which produces a firm controlling an </a:t>
            </a:r>
            <a:r>
              <a:rPr lang="en-US" sz="2400" b="1" dirty="0">
                <a:solidFill>
                  <a:srgbClr val="C00000"/>
                </a:solidFill>
              </a:rPr>
              <a:t>undue percentage share of the relevant market, and results in a significant increase in the concentration of firms </a:t>
            </a:r>
            <a:r>
              <a:rPr lang="en-US" sz="2400" dirty="0"/>
              <a:t>in that market is </a:t>
            </a:r>
            <a:br>
              <a:rPr lang="en-US" sz="2400" dirty="0"/>
            </a:br>
            <a:r>
              <a:rPr lang="en-US" sz="2400" dirty="0"/>
              <a:t>so inherently likely to lessen competition substantially that it must be </a:t>
            </a:r>
            <a:r>
              <a:rPr lang="en-US" sz="2400" dirty="0">
                <a:solidFill>
                  <a:srgbClr val="C00000"/>
                </a:solidFill>
              </a:rPr>
              <a:t>enjoined in the absence of evidence </a:t>
            </a:r>
            <a:r>
              <a:rPr lang="en-US" sz="2400" b="1" dirty="0">
                <a:solidFill>
                  <a:srgbClr val="C00000"/>
                </a:solidFill>
              </a:rPr>
              <a:t>clearly showing </a:t>
            </a:r>
            <a:r>
              <a:rPr lang="en-US" sz="2400" dirty="0">
                <a:solidFill>
                  <a:srgbClr val="C00000"/>
                </a:solidFill>
              </a:rPr>
              <a:t>that the merger is not likely to have such anticompetitive effects</a:t>
            </a:r>
            <a:r>
              <a:rPr lang="en-US" sz="2400" dirty="0"/>
              <a:t>.</a:t>
            </a:r>
          </a:p>
          <a:p>
            <a:r>
              <a:rPr lang="en-US" sz="2400" dirty="0"/>
              <a:t>Such a test lightens the burden of proving illegality only with respect to mergers whose size makes them </a:t>
            </a:r>
            <a:r>
              <a:rPr lang="en-US" sz="2400" b="1" dirty="0">
                <a:solidFill>
                  <a:srgbClr val="C00000"/>
                </a:solidFill>
              </a:rPr>
              <a:t>inherently suspect </a:t>
            </a:r>
            <a:r>
              <a:rPr lang="en-US" sz="2400" dirty="0"/>
              <a:t>in light of Congress’ design in § 7 to prevent undue concentration. Furthermore, the test is fully consonant with economic theory.</a:t>
            </a:r>
          </a:p>
        </p:txBody>
      </p:sp>
      <p:sp>
        <p:nvSpPr>
          <p:cNvPr id="4" name="Slide Number Placeholder 3">
            <a:extLst>
              <a:ext uri="{FF2B5EF4-FFF2-40B4-BE49-F238E27FC236}">
                <a16:creationId xmlns:a16="http://schemas.microsoft.com/office/drawing/2014/main" id="{DC100AC3-F830-407B-B3C5-B038FB30548D}"/>
              </a:ext>
            </a:extLst>
          </p:cNvPr>
          <p:cNvSpPr>
            <a:spLocks noGrp="1"/>
          </p:cNvSpPr>
          <p:nvPr>
            <p:ph type="sldNum" sz="quarter" idx="12"/>
          </p:nvPr>
        </p:nvSpPr>
        <p:spPr/>
        <p:txBody>
          <a:bodyPr/>
          <a:lstStyle/>
          <a:p>
            <a:fld id="{A3FA0A93-60EE-4E9D-852F-604094E61050}" type="slidenum">
              <a:rPr lang="en-US" smtClean="0"/>
              <a:t>12</a:t>
            </a:fld>
            <a:endParaRPr lang="en-US"/>
          </a:p>
        </p:txBody>
      </p:sp>
      <p:sp>
        <p:nvSpPr>
          <p:cNvPr id="5" name="TextBox 4">
            <a:extLst>
              <a:ext uri="{FF2B5EF4-FFF2-40B4-BE49-F238E27FC236}">
                <a16:creationId xmlns:a16="http://schemas.microsoft.com/office/drawing/2014/main" id="{D1FD1C9F-7FB6-438A-9108-EAFF8E34BBAE}"/>
              </a:ext>
            </a:extLst>
          </p:cNvPr>
          <p:cNvSpPr txBox="1"/>
          <p:nvPr/>
        </p:nvSpPr>
        <p:spPr>
          <a:xfrm>
            <a:off x="9370244" y="1158814"/>
            <a:ext cx="2347274" cy="1323439"/>
          </a:xfrm>
          <a:prstGeom prst="rect">
            <a:avLst/>
          </a:prstGeom>
          <a:noFill/>
          <a:ln w="38100">
            <a:solidFill>
              <a:srgbClr val="0070C0"/>
            </a:solidFill>
          </a:ln>
        </p:spPr>
        <p:txBody>
          <a:bodyPr wrap="square" rtlCol="0">
            <a:spAutoFit/>
          </a:bodyPr>
          <a:lstStyle/>
          <a:p>
            <a:r>
              <a:rPr lang="en-US" sz="2000" b="1" dirty="0">
                <a:solidFill>
                  <a:srgbClr val="0070C0"/>
                </a:solidFill>
              </a:rPr>
              <a:t>The Presumption: High Mkt Share</a:t>
            </a:r>
          </a:p>
          <a:p>
            <a:r>
              <a:rPr lang="en-US" sz="2000" b="1" dirty="0">
                <a:solidFill>
                  <a:srgbClr val="0070C0"/>
                </a:solidFill>
              </a:rPr>
              <a:t>High Mkt Concentration</a:t>
            </a:r>
            <a:endParaRPr lang="en-US" sz="2000" dirty="0"/>
          </a:p>
        </p:txBody>
      </p:sp>
      <p:sp>
        <p:nvSpPr>
          <p:cNvPr id="6" name="TextBox 5">
            <a:extLst>
              <a:ext uri="{FF2B5EF4-FFF2-40B4-BE49-F238E27FC236}">
                <a16:creationId xmlns:a16="http://schemas.microsoft.com/office/drawing/2014/main" id="{7DD8265E-965C-4BA1-89F8-429CE0C8F46B}"/>
              </a:ext>
            </a:extLst>
          </p:cNvPr>
          <p:cNvSpPr txBox="1"/>
          <p:nvPr/>
        </p:nvSpPr>
        <p:spPr>
          <a:xfrm>
            <a:off x="9370244" y="3153616"/>
            <a:ext cx="2743199" cy="1323439"/>
          </a:xfrm>
          <a:prstGeom prst="rect">
            <a:avLst/>
          </a:prstGeom>
          <a:noFill/>
          <a:ln w="38100">
            <a:solidFill>
              <a:srgbClr val="0070C0"/>
            </a:solidFill>
          </a:ln>
        </p:spPr>
        <p:txBody>
          <a:bodyPr wrap="square" rtlCol="0">
            <a:spAutoFit/>
          </a:bodyPr>
          <a:lstStyle/>
          <a:p>
            <a:r>
              <a:rPr lang="en-US" sz="2000" b="1" dirty="0">
                <a:solidFill>
                  <a:srgbClr val="0070C0"/>
                </a:solidFill>
              </a:rPr>
              <a:t>“Clearly Showing: Very high rebuttal burden of proof (not just production)</a:t>
            </a:r>
            <a:endParaRPr lang="en-US" sz="2000" dirty="0"/>
          </a:p>
        </p:txBody>
      </p:sp>
      <p:sp>
        <p:nvSpPr>
          <p:cNvPr id="7" name="TextBox 6">
            <a:extLst>
              <a:ext uri="{FF2B5EF4-FFF2-40B4-BE49-F238E27FC236}">
                <a16:creationId xmlns:a16="http://schemas.microsoft.com/office/drawing/2014/main" id="{E31909B0-DBB3-4BCD-88DD-D9A5394D180E}"/>
              </a:ext>
            </a:extLst>
          </p:cNvPr>
          <p:cNvSpPr txBox="1"/>
          <p:nvPr/>
        </p:nvSpPr>
        <p:spPr>
          <a:xfrm>
            <a:off x="9345891" y="4913825"/>
            <a:ext cx="2743199" cy="1323439"/>
          </a:xfrm>
          <a:prstGeom prst="rect">
            <a:avLst/>
          </a:prstGeom>
          <a:noFill/>
          <a:ln w="38100">
            <a:solidFill>
              <a:srgbClr val="0070C0"/>
            </a:solidFill>
          </a:ln>
        </p:spPr>
        <p:txBody>
          <a:bodyPr wrap="square" rtlCol="0">
            <a:spAutoFit/>
          </a:bodyPr>
          <a:lstStyle/>
          <a:p>
            <a:r>
              <a:rPr lang="en-US" sz="2000" b="1" dirty="0">
                <a:solidFill>
                  <a:srgbClr val="0070C0"/>
                </a:solidFill>
              </a:rPr>
              <a:t>Recall use of “inherently suspect” </a:t>
            </a:r>
            <a:br>
              <a:rPr lang="en-US" sz="2000" b="1" dirty="0">
                <a:solidFill>
                  <a:srgbClr val="0070C0"/>
                </a:solidFill>
              </a:rPr>
            </a:br>
            <a:r>
              <a:rPr lang="en-US" sz="2000" b="1" dirty="0">
                <a:solidFill>
                  <a:srgbClr val="0070C0"/>
                </a:solidFill>
              </a:rPr>
              <a:t>in Section 1 (e.g., </a:t>
            </a:r>
            <a:r>
              <a:rPr lang="en-US" sz="2000" b="1" i="1" dirty="0">
                <a:solidFill>
                  <a:srgbClr val="0070C0"/>
                </a:solidFill>
              </a:rPr>
              <a:t>Polygram</a:t>
            </a:r>
            <a:r>
              <a:rPr lang="en-US" sz="2000" b="1" dirty="0">
                <a:solidFill>
                  <a:srgbClr val="0070C0"/>
                </a:solidFill>
              </a:rPr>
              <a:t>)</a:t>
            </a:r>
            <a:endParaRPr lang="en-US" sz="2000" dirty="0"/>
          </a:p>
        </p:txBody>
      </p:sp>
      <p:cxnSp>
        <p:nvCxnSpPr>
          <p:cNvPr id="9" name="Straight Arrow Connector 8">
            <a:extLst>
              <a:ext uri="{FF2B5EF4-FFF2-40B4-BE49-F238E27FC236}">
                <a16:creationId xmlns:a16="http://schemas.microsoft.com/office/drawing/2014/main" id="{003FE243-1418-4CEC-A3EA-5BB05A694F92}"/>
              </a:ext>
            </a:extLst>
          </p:cNvPr>
          <p:cNvCxnSpPr>
            <a:stCxn id="5" idx="1"/>
          </p:cNvCxnSpPr>
          <p:nvPr/>
        </p:nvCxnSpPr>
        <p:spPr>
          <a:xfrm flipH="1">
            <a:off x="7795967" y="1820534"/>
            <a:ext cx="1574277" cy="4230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3300B9B-BD62-4AF4-B1C2-FB02CB50CBBF}"/>
              </a:ext>
            </a:extLst>
          </p:cNvPr>
          <p:cNvCxnSpPr>
            <a:cxnSpLocks/>
          </p:cNvCxnSpPr>
          <p:nvPr/>
        </p:nvCxnSpPr>
        <p:spPr>
          <a:xfrm flipH="1" flipV="1">
            <a:off x="8435027" y="3449555"/>
            <a:ext cx="765534" cy="2834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1D125CE-0CF5-45F4-B0AD-FDC488A42806}"/>
              </a:ext>
            </a:extLst>
          </p:cNvPr>
          <p:cNvCxnSpPr>
            <a:cxnSpLocks/>
          </p:cNvCxnSpPr>
          <p:nvPr/>
        </p:nvCxnSpPr>
        <p:spPr>
          <a:xfrm flipH="1" flipV="1">
            <a:off x="8435027" y="4913825"/>
            <a:ext cx="765534" cy="4783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0196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37DE-8C08-4278-94B3-B99427445EA0}"/>
              </a:ext>
            </a:extLst>
          </p:cNvPr>
          <p:cNvSpPr>
            <a:spLocks noGrp="1"/>
          </p:cNvSpPr>
          <p:nvPr>
            <p:ph type="title"/>
          </p:nvPr>
        </p:nvSpPr>
        <p:spPr>
          <a:xfrm>
            <a:off x="256854" y="365125"/>
            <a:ext cx="11096946" cy="1325563"/>
          </a:xfrm>
        </p:spPr>
        <p:txBody>
          <a:bodyPr>
            <a:normAutofit/>
          </a:bodyPr>
          <a:lstStyle/>
          <a:p>
            <a:r>
              <a:rPr lang="en-US" dirty="0"/>
              <a:t>Factual/Economic Analysis: </a:t>
            </a:r>
            <a:br>
              <a:rPr lang="en-US" dirty="0"/>
            </a:br>
            <a:r>
              <a:rPr lang="en-US" sz="3200" dirty="0"/>
              <a:t>Rejection of PNB’s Justifications </a:t>
            </a:r>
            <a:r>
              <a:rPr lang="en-US" sz="2400" i="1" dirty="0">
                <a:solidFill>
                  <a:schemeClr val="accent1"/>
                </a:solidFill>
              </a:rPr>
              <a:t>(p. 698)</a:t>
            </a:r>
            <a:endParaRPr lang="en-US" sz="3200" i="1" dirty="0">
              <a:solidFill>
                <a:schemeClr val="accent1"/>
              </a:solidFill>
            </a:endParaRPr>
          </a:p>
        </p:txBody>
      </p:sp>
      <p:sp>
        <p:nvSpPr>
          <p:cNvPr id="3" name="Content Placeholder 2">
            <a:extLst>
              <a:ext uri="{FF2B5EF4-FFF2-40B4-BE49-F238E27FC236}">
                <a16:creationId xmlns:a16="http://schemas.microsoft.com/office/drawing/2014/main" id="{BDE03FD1-125F-4F82-88CC-F5F1CBFE066D}"/>
              </a:ext>
            </a:extLst>
          </p:cNvPr>
          <p:cNvSpPr>
            <a:spLocks noGrp="1"/>
          </p:cNvSpPr>
          <p:nvPr>
            <p:ph idx="1"/>
          </p:nvPr>
        </p:nvSpPr>
        <p:spPr>
          <a:xfrm>
            <a:off x="323106" y="1690688"/>
            <a:ext cx="7951713" cy="5143803"/>
          </a:xfrm>
        </p:spPr>
        <p:txBody>
          <a:bodyPr>
            <a:normAutofit fontScale="70000" lnSpcReduction="20000"/>
          </a:bodyPr>
          <a:lstStyle/>
          <a:p>
            <a:r>
              <a:rPr lang="en-US" dirty="0"/>
              <a:t>Competition will continue since 40 other banks</a:t>
            </a:r>
          </a:p>
          <a:p>
            <a:pPr lvl="1"/>
            <a:r>
              <a:rPr lang="en-US" dirty="0"/>
              <a:t>Rejection: Evidence weak and court must arrest trend to concentration</a:t>
            </a:r>
          </a:p>
          <a:p>
            <a:pPr lvl="1"/>
            <a:r>
              <a:rPr lang="en-US" dirty="0"/>
              <a:t>Modern terminology: High </a:t>
            </a:r>
            <a:r>
              <a:rPr lang="en-US" dirty="0">
                <a:solidFill>
                  <a:srgbClr val="C00000"/>
                </a:solidFill>
              </a:rPr>
              <a:t>“rebuttal burden” </a:t>
            </a:r>
            <a:r>
              <a:rPr lang="en-US" dirty="0"/>
              <a:t>on parties to show no </a:t>
            </a:r>
            <a:r>
              <a:rPr lang="en-US" dirty="0">
                <a:solidFill>
                  <a:srgbClr val="C00000"/>
                </a:solidFill>
              </a:rPr>
              <a:t>“reasonable probability” </a:t>
            </a:r>
            <a:r>
              <a:rPr lang="en-US" dirty="0"/>
              <a:t>of harm when merger is subject to the anticompetitive </a:t>
            </a:r>
            <a:r>
              <a:rPr lang="en-US" dirty="0">
                <a:solidFill>
                  <a:srgbClr val="C00000"/>
                </a:solidFill>
              </a:rPr>
              <a:t>“structural presumption”</a:t>
            </a:r>
          </a:p>
          <a:p>
            <a:r>
              <a:rPr lang="en-US" dirty="0"/>
              <a:t>Follow customers to the suburbs </a:t>
            </a:r>
          </a:p>
          <a:p>
            <a:pPr lvl="1"/>
            <a:r>
              <a:rPr lang="en-US" dirty="0"/>
              <a:t>Rejection: Merger not needed. Each bank unilaterally could do so.  </a:t>
            </a:r>
          </a:p>
          <a:p>
            <a:pPr lvl="1"/>
            <a:r>
              <a:rPr lang="en-US" dirty="0"/>
              <a:t>Modern terminology: Only </a:t>
            </a:r>
            <a:r>
              <a:rPr lang="en-US" dirty="0">
                <a:solidFill>
                  <a:srgbClr val="C00000"/>
                </a:solidFill>
              </a:rPr>
              <a:t>“merger specific” </a:t>
            </a:r>
            <a:r>
              <a:rPr lang="en-US" dirty="0"/>
              <a:t>benefits are </a:t>
            </a:r>
            <a:r>
              <a:rPr lang="en-US" dirty="0">
                <a:solidFill>
                  <a:srgbClr val="C00000"/>
                </a:solidFill>
              </a:rPr>
              <a:t>“cognizable”</a:t>
            </a:r>
          </a:p>
          <a:p>
            <a:r>
              <a:rPr lang="en-US" dirty="0"/>
              <a:t>Enhance ability to compete with larger banks (NYC)</a:t>
            </a:r>
          </a:p>
          <a:p>
            <a:pPr lvl="1"/>
            <a:r>
              <a:rPr lang="en-US" dirty="0"/>
              <a:t>Rejection: The harm involves small borrowers in Philadelphia, so this claimed benefit will not undo those harms.</a:t>
            </a:r>
          </a:p>
          <a:p>
            <a:pPr lvl="1"/>
            <a:r>
              <a:rPr lang="en-US" dirty="0"/>
              <a:t>Modern terminology: </a:t>
            </a:r>
            <a:r>
              <a:rPr lang="en-US" dirty="0">
                <a:solidFill>
                  <a:srgbClr val="C00000"/>
                </a:solidFill>
              </a:rPr>
              <a:t>“Out of market” </a:t>
            </a:r>
            <a:r>
              <a:rPr lang="en-US" dirty="0"/>
              <a:t>benefits are not “cognizable”; </a:t>
            </a:r>
            <a:br>
              <a:rPr lang="en-US" dirty="0"/>
            </a:br>
            <a:r>
              <a:rPr lang="en-US" dirty="0">
                <a:solidFill>
                  <a:srgbClr val="C00000"/>
                </a:solidFill>
              </a:rPr>
              <a:t>no “multi-market balancing”</a:t>
            </a:r>
          </a:p>
          <a:p>
            <a:r>
              <a:rPr lang="en-US" dirty="0"/>
              <a:t>Attract new business to Philadelphia; promote economic development</a:t>
            </a:r>
          </a:p>
          <a:p>
            <a:pPr lvl="1"/>
            <a:r>
              <a:rPr lang="en-US" dirty="0"/>
              <a:t>Rejection: Ultimate reckoning of social &amp; economic credits and debits is beyond scope of Section 7 and competence of courts</a:t>
            </a:r>
          </a:p>
          <a:p>
            <a:pPr lvl="1"/>
            <a:r>
              <a:rPr lang="en-US" dirty="0"/>
              <a:t>Modern terminology: focus is placed solely on </a:t>
            </a:r>
            <a:r>
              <a:rPr lang="en-US" dirty="0">
                <a:solidFill>
                  <a:srgbClr val="C00000"/>
                </a:solidFill>
              </a:rPr>
              <a:t>“competitive effects.”</a:t>
            </a:r>
            <a:br>
              <a:rPr lang="en-US" dirty="0">
                <a:solidFill>
                  <a:srgbClr val="C00000"/>
                </a:solidFill>
              </a:rPr>
            </a:br>
            <a:endParaRPr lang="en-US" dirty="0">
              <a:solidFill>
                <a:srgbClr val="C00000"/>
              </a:solidFill>
            </a:endParaRPr>
          </a:p>
          <a:p>
            <a:r>
              <a:rPr lang="en-US" dirty="0">
                <a:solidFill>
                  <a:srgbClr val="C00000"/>
                </a:solidFill>
              </a:rPr>
              <a:t>Bottom Line: “There is nothing in the record of this case to rebut the inherently anticompetitive tendency manifested by these percentages.”</a:t>
            </a:r>
          </a:p>
          <a:p>
            <a:endParaRPr lang="en-US" dirty="0"/>
          </a:p>
        </p:txBody>
      </p:sp>
      <p:sp>
        <p:nvSpPr>
          <p:cNvPr id="4" name="Slide Number Placeholder 3">
            <a:extLst>
              <a:ext uri="{FF2B5EF4-FFF2-40B4-BE49-F238E27FC236}">
                <a16:creationId xmlns:a16="http://schemas.microsoft.com/office/drawing/2014/main" id="{351AB560-DB10-4848-94C7-65E6746604D3}"/>
              </a:ext>
            </a:extLst>
          </p:cNvPr>
          <p:cNvSpPr>
            <a:spLocks noGrp="1"/>
          </p:cNvSpPr>
          <p:nvPr>
            <p:ph type="sldNum" sz="quarter" idx="12"/>
          </p:nvPr>
        </p:nvSpPr>
        <p:spPr/>
        <p:txBody>
          <a:bodyPr/>
          <a:lstStyle/>
          <a:p>
            <a:fld id="{A3FA0A93-60EE-4E9D-852F-604094E61050}" type="slidenum">
              <a:rPr lang="en-US" smtClean="0"/>
              <a:t>13</a:t>
            </a:fld>
            <a:endParaRPr lang="en-US"/>
          </a:p>
        </p:txBody>
      </p:sp>
      <p:sp>
        <p:nvSpPr>
          <p:cNvPr id="5" name="TextBox 4">
            <a:extLst>
              <a:ext uri="{FF2B5EF4-FFF2-40B4-BE49-F238E27FC236}">
                <a16:creationId xmlns:a16="http://schemas.microsoft.com/office/drawing/2014/main" id="{5A209879-6673-40D2-A8D6-4DBB03A076B0}"/>
              </a:ext>
            </a:extLst>
          </p:cNvPr>
          <p:cNvSpPr txBox="1"/>
          <p:nvPr/>
        </p:nvSpPr>
        <p:spPr>
          <a:xfrm>
            <a:off x="8849553" y="3129083"/>
            <a:ext cx="2265293" cy="1938992"/>
          </a:xfrm>
          <a:prstGeom prst="rect">
            <a:avLst/>
          </a:prstGeom>
          <a:noFill/>
          <a:ln w="38100">
            <a:solidFill>
              <a:srgbClr val="0070C0"/>
            </a:solidFill>
          </a:ln>
        </p:spPr>
        <p:txBody>
          <a:bodyPr wrap="square" rtlCol="0">
            <a:spAutoFit/>
          </a:bodyPr>
          <a:lstStyle/>
          <a:p>
            <a:r>
              <a:rPr lang="en-US" sz="2000" b="1" u="sng" dirty="0">
                <a:solidFill>
                  <a:srgbClr val="0070C0"/>
                </a:solidFill>
              </a:rPr>
              <a:t>To Discuss</a:t>
            </a:r>
            <a:r>
              <a:rPr lang="en-US" sz="2000" b="1" dirty="0">
                <a:solidFill>
                  <a:srgbClr val="0070C0"/>
                </a:solidFill>
              </a:rPr>
              <a:t>: </a:t>
            </a:r>
          </a:p>
          <a:p>
            <a:r>
              <a:rPr lang="en-US" sz="2000" b="1" i="1" dirty="0">
                <a:solidFill>
                  <a:srgbClr val="0070C0"/>
                </a:solidFill>
              </a:rPr>
              <a:t>Do you think that this prohibition on multi-market balancing should be reconsidered?</a:t>
            </a:r>
            <a:endParaRPr lang="en-US" sz="2000" i="1" dirty="0"/>
          </a:p>
        </p:txBody>
      </p:sp>
      <p:cxnSp>
        <p:nvCxnSpPr>
          <p:cNvPr id="6" name="Straight Arrow Connector 5">
            <a:extLst>
              <a:ext uri="{FF2B5EF4-FFF2-40B4-BE49-F238E27FC236}">
                <a16:creationId xmlns:a16="http://schemas.microsoft.com/office/drawing/2014/main" id="{B299F6C5-B10A-4AF8-A2A2-DD5DC80B3377}"/>
              </a:ext>
            </a:extLst>
          </p:cNvPr>
          <p:cNvCxnSpPr>
            <a:cxnSpLocks/>
          </p:cNvCxnSpPr>
          <p:nvPr/>
        </p:nvCxnSpPr>
        <p:spPr>
          <a:xfrm flipH="1">
            <a:off x="7416681" y="4262589"/>
            <a:ext cx="1193919" cy="2033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67EEF0A-8DCD-4F27-8989-C68DC8805933}"/>
              </a:ext>
            </a:extLst>
          </p:cNvPr>
          <p:cNvSpPr txBox="1"/>
          <p:nvPr/>
        </p:nvSpPr>
        <p:spPr>
          <a:xfrm>
            <a:off x="8849553" y="5228602"/>
            <a:ext cx="2265293" cy="1323439"/>
          </a:xfrm>
          <a:prstGeom prst="rect">
            <a:avLst/>
          </a:prstGeom>
          <a:noFill/>
          <a:ln w="38100">
            <a:solidFill>
              <a:srgbClr val="0070C0"/>
            </a:solidFill>
          </a:ln>
        </p:spPr>
        <p:txBody>
          <a:bodyPr wrap="square" rtlCol="0">
            <a:spAutoFit/>
          </a:bodyPr>
          <a:lstStyle/>
          <a:p>
            <a:r>
              <a:rPr lang="en-US" sz="2000" b="1" i="1" dirty="0">
                <a:solidFill>
                  <a:srgbClr val="0070C0"/>
                </a:solidFill>
              </a:rPr>
              <a:t>Also -- What about limiting just to narrowly defined competitive effects? </a:t>
            </a:r>
            <a:endParaRPr lang="en-US" sz="2000" i="1" dirty="0"/>
          </a:p>
        </p:txBody>
      </p:sp>
      <p:cxnSp>
        <p:nvCxnSpPr>
          <p:cNvPr id="13" name="Straight Arrow Connector 12">
            <a:extLst>
              <a:ext uri="{FF2B5EF4-FFF2-40B4-BE49-F238E27FC236}">
                <a16:creationId xmlns:a16="http://schemas.microsoft.com/office/drawing/2014/main" id="{0FCB0797-60C4-446E-B892-1B90938A7A5D}"/>
              </a:ext>
            </a:extLst>
          </p:cNvPr>
          <p:cNvCxnSpPr>
            <a:cxnSpLocks/>
          </p:cNvCxnSpPr>
          <p:nvPr/>
        </p:nvCxnSpPr>
        <p:spPr>
          <a:xfrm flipH="1" flipV="1">
            <a:off x="7263829" y="5447727"/>
            <a:ext cx="1202078" cy="3058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796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AA2F-4735-4035-BBE6-F294D0011E0F}"/>
              </a:ext>
            </a:extLst>
          </p:cNvPr>
          <p:cNvSpPr>
            <a:spLocks noGrp="1"/>
          </p:cNvSpPr>
          <p:nvPr>
            <p:ph type="title"/>
          </p:nvPr>
        </p:nvSpPr>
        <p:spPr/>
        <p:txBody>
          <a:bodyPr>
            <a:normAutofit/>
          </a:bodyPr>
          <a:lstStyle/>
          <a:p>
            <a:r>
              <a:rPr lang="en-US" sz="3200" dirty="0"/>
              <a:t>1960s Post-</a:t>
            </a:r>
            <a:r>
              <a:rPr lang="en-US" sz="3200" dirty="0" err="1"/>
              <a:t>PNB</a:t>
            </a:r>
            <a:r>
              <a:rPr lang="en-US" sz="3200" dirty="0"/>
              <a:t> Merger Outcomes</a:t>
            </a:r>
          </a:p>
        </p:txBody>
      </p:sp>
      <p:sp>
        <p:nvSpPr>
          <p:cNvPr id="3" name="Content Placeholder 2">
            <a:extLst>
              <a:ext uri="{FF2B5EF4-FFF2-40B4-BE49-F238E27FC236}">
                <a16:creationId xmlns:a16="http://schemas.microsoft.com/office/drawing/2014/main" id="{D4320838-3C4D-48A6-9B4B-2723775AE83A}"/>
              </a:ext>
            </a:extLst>
          </p:cNvPr>
          <p:cNvSpPr>
            <a:spLocks noGrp="1"/>
          </p:cNvSpPr>
          <p:nvPr>
            <p:ph idx="1"/>
          </p:nvPr>
        </p:nvSpPr>
        <p:spPr/>
        <p:txBody>
          <a:bodyPr/>
          <a:lstStyle/>
          <a:p>
            <a:r>
              <a:rPr lang="en-US" dirty="0"/>
              <a:t>High point (or low point): </a:t>
            </a:r>
            <a:r>
              <a:rPr lang="en-US" i="1" dirty="0">
                <a:solidFill>
                  <a:srgbClr val="C00000"/>
                </a:solidFill>
              </a:rPr>
              <a:t>Vons Grocery (1966)</a:t>
            </a:r>
          </a:p>
          <a:p>
            <a:pPr lvl="1"/>
            <a:r>
              <a:rPr lang="en-US" dirty="0"/>
              <a:t>Supermarket merger in Los Angeles, during period when rise of chain  stores</a:t>
            </a:r>
          </a:p>
          <a:p>
            <a:pPr lvl="1"/>
            <a:r>
              <a:rPr lang="en-US" dirty="0"/>
              <a:t>Evidence: The number of Mom &amp; Pop grocery stores fell from 5365 to 3590 over a decade. </a:t>
            </a:r>
            <a:endParaRPr lang="en-US" b="1" dirty="0">
              <a:highlight>
                <a:srgbClr val="FFFF00"/>
              </a:highlight>
            </a:endParaRPr>
          </a:p>
          <a:p>
            <a:r>
              <a:rPr lang="en-US" dirty="0"/>
              <a:t>Justice Stewart’s cries in dissent: </a:t>
            </a:r>
            <a:r>
              <a:rPr lang="en-US" b="1" i="1" dirty="0">
                <a:solidFill>
                  <a:srgbClr val="C00000"/>
                </a:solidFill>
              </a:rPr>
              <a:t>The “sole consistency that I can find” is that “the Government always wins.” </a:t>
            </a:r>
            <a:br>
              <a:rPr lang="en-US" b="1" i="1" dirty="0">
                <a:solidFill>
                  <a:srgbClr val="C00000"/>
                </a:solidFill>
              </a:rPr>
            </a:br>
            <a:endParaRPr lang="en-US" b="1" i="1" dirty="0">
              <a:solidFill>
                <a:srgbClr val="FF0000"/>
              </a:solidFill>
            </a:endParaRPr>
          </a:p>
          <a:p>
            <a:pPr marL="0" indent="0">
              <a:buNone/>
            </a:pPr>
            <a:endParaRPr lang="en-US" dirty="0"/>
          </a:p>
          <a:p>
            <a:pPr marL="0" indent="0">
              <a:buNone/>
            </a:pPr>
            <a:r>
              <a:rPr lang="en-US" dirty="0"/>
              <a:t>	</a:t>
            </a:r>
          </a:p>
        </p:txBody>
      </p:sp>
      <p:sp>
        <p:nvSpPr>
          <p:cNvPr id="4" name="Slide Number Placeholder 3">
            <a:extLst>
              <a:ext uri="{FF2B5EF4-FFF2-40B4-BE49-F238E27FC236}">
                <a16:creationId xmlns:a16="http://schemas.microsoft.com/office/drawing/2014/main" id="{AE733ADB-E838-499E-8E82-520E3286D042}"/>
              </a:ext>
            </a:extLst>
          </p:cNvPr>
          <p:cNvSpPr>
            <a:spLocks noGrp="1"/>
          </p:cNvSpPr>
          <p:nvPr>
            <p:ph type="sldNum" sz="quarter" idx="12"/>
          </p:nvPr>
        </p:nvSpPr>
        <p:spPr/>
        <p:txBody>
          <a:bodyPr/>
          <a:lstStyle/>
          <a:p>
            <a:fld id="{A3FA0A93-60EE-4E9D-852F-604094E61050}" type="slidenum">
              <a:rPr lang="en-US" smtClean="0"/>
              <a:t>14</a:t>
            </a:fld>
            <a:endParaRPr lang="en-US"/>
          </a:p>
        </p:txBody>
      </p:sp>
    </p:spTree>
    <p:extLst>
      <p:ext uri="{BB962C8B-B14F-4D97-AF65-F5344CB8AC3E}">
        <p14:creationId xmlns:p14="http://schemas.microsoft.com/office/powerpoint/2010/main" val="3854154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6017" y="589734"/>
            <a:ext cx="11686117" cy="822325"/>
          </a:xfrm>
        </p:spPr>
        <p:txBody>
          <a:bodyPr>
            <a:normAutofit fontScale="90000"/>
          </a:bodyPr>
          <a:lstStyle/>
          <a:p>
            <a:pPr eaLnBrk="1" hangingPunct="1"/>
            <a:r>
              <a:rPr lang="en-US" altLang="en-US" sz="3600" dirty="0">
                <a:latin typeface="Times New Roman" pitchFamily="18" charset="0"/>
                <a:cs typeface="Times New Roman" pitchFamily="18" charset="0"/>
              </a:rPr>
              <a:t>1960s Treatment of Efficiencies: </a:t>
            </a:r>
            <a:br>
              <a:rPr lang="en-US" altLang="en-US" sz="3600" dirty="0">
                <a:latin typeface="Times New Roman" pitchFamily="18" charset="0"/>
                <a:cs typeface="Times New Roman" pitchFamily="18" charset="0"/>
              </a:rPr>
            </a:br>
            <a:r>
              <a:rPr lang="en-US" altLang="en-US" sz="3600" dirty="0">
                <a:latin typeface="Times New Roman" pitchFamily="18" charset="0"/>
                <a:cs typeface="Times New Roman" pitchFamily="18" charset="0"/>
              </a:rPr>
              <a:t>A Far Cry from the Future (e.g., </a:t>
            </a:r>
            <a:r>
              <a:rPr lang="en-US" altLang="en-US" sz="3600" i="1" dirty="0">
                <a:latin typeface="Times New Roman" pitchFamily="18" charset="0"/>
                <a:cs typeface="Times New Roman" pitchFamily="18" charset="0"/>
              </a:rPr>
              <a:t>BMI</a:t>
            </a:r>
            <a:r>
              <a:rPr lang="en-US" altLang="en-US" sz="3600" dirty="0">
                <a:latin typeface="Times New Roman" pitchFamily="18" charset="0"/>
                <a:cs typeface="Times New Roman" pitchFamily="18" charset="0"/>
              </a:rPr>
              <a:t>)</a:t>
            </a:r>
          </a:p>
        </p:txBody>
      </p:sp>
      <p:sp>
        <p:nvSpPr>
          <p:cNvPr id="11267" name="Content Placeholder 2"/>
          <p:cNvSpPr>
            <a:spLocks noGrp="1"/>
          </p:cNvSpPr>
          <p:nvPr>
            <p:ph idx="1"/>
          </p:nvPr>
        </p:nvSpPr>
        <p:spPr>
          <a:xfrm>
            <a:off x="838200" y="1752600"/>
            <a:ext cx="7772400" cy="4104503"/>
          </a:xfrm>
        </p:spPr>
        <p:txBody>
          <a:bodyPr>
            <a:normAutofit/>
          </a:bodyPr>
          <a:lstStyle/>
          <a:p>
            <a:pPr eaLnBrk="1" hangingPunct="1"/>
            <a:r>
              <a:rPr lang="en-US" altLang="en-US" i="1" dirty="0">
                <a:solidFill>
                  <a:srgbClr val="C00000"/>
                </a:solidFill>
                <a:latin typeface="Times New Roman" pitchFamily="18" charset="0"/>
                <a:cs typeface="Times New Roman" pitchFamily="18" charset="0"/>
              </a:rPr>
              <a:t>Brown Shoe </a:t>
            </a:r>
            <a:r>
              <a:rPr lang="en-US" altLang="en-US" dirty="0">
                <a:latin typeface="Times New Roman" pitchFamily="18" charset="0"/>
                <a:cs typeface="Times New Roman" pitchFamily="18" charset="0"/>
              </a:rPr>
              <a:t>(1962)</a:t>
            </a:r>
          </a:p>
          <a:p>
            <a:pPr lvl="1" eaLnBrk="1" hangingPunct="1"/>
            <a:r>
              <a:rPr lang="en-US" altLang="en-US" dirty="0">
                <a:latin typeface="Times New Roman" pitchFamily="18" charset="0"/>
                <a:cs typeface="Times New Roman" pitchFamily="18" charset="0"/>
              </a:rPr>
              <a:t> </a:t>
            </a:r>
            <a:r>
              <a:rPr lang="en-US" altLang="en-US" u="sng" dirty="0">
                <a:latin typeface="Times New Roman" pitchFamily="18" charset="0"/>
                <a:cs typeface="Times New Roman" pitchFamily="18" charset="0"/>
              </a:rPr>
              <a:t>Efficiency as an “</a:t>
            </a:r>
            <a:r>
              <a:rPr lang="en-US" altLang="en-US" i="1" u="sng" dirty="0">
                <a:latin typeface="Times New Roman" pitchFamily="18" charset="0"/>
                <a:cs typeface="Times New Roman" pitchFamily="18" charset="0"/>
              </a:rPr>
              <a:t>offense</a:t>
            </a:r>
            <a:r>
              <a:rPr lang="en-US" altLang="en-US" u="sng" dirty="0">
                <a:latin typeface="Times New Roman" pitchFamily="18" charset="0"/>
                <a:cs typeface="Times New Roman" pitchFamily="18" charset="0"/>
              </a:rPr>
              <a:t>”</a:t>
            </a:r>
            <a:r>
              <a:rPr lang="en-US" altLang="en-US" dirty="0">
                <a:latin typeface="Times New Roman" pitchFamily="18" charset="0"/>
                <a:cs typeface="Times New Roman" pitchFamily="18" charset="0"/>
              </a:rPr>
              <a:t>:– it harms smaller rivals, so can count </a:t>
            </a:r>
            <a:r>
              <a:rPr lang="en-US" altLang="en-US" i="1" dirty="0">
                <a:latin typeface="Times New Roman" pitchFamily="18" charset="0"/>
                <a:cs typeface="Times New Roman" pitchFamily="18" charset="0"/>
              </a:rPr>
              <a:t>against</a:t>
            </a:r>
            <a:r>
              <a:rPr lang="en-US" altLang="en-US" dirty="0">
                <a:latin typeface="Times New Roman" pitchFamily="18" charset="0"/>
                <a:cs typeface="Times New Roman" pitchFamily="18" charset="0"/>
              </a:rPr>
              <a:t> a merger</a:t>
            </a:r>
          </a:p>
          <a:p>
            <a:pPr lvl="2"/>
            <a:r>
              <a:rPr lang="en-US" altLang="en-US" i="1" dirty="0">
                <a:latin typeface="Times New Roman" pitchFamily="18" charset="0"/>
                <a:cs typeface="Times New Roman" pitchFamily="18" charset="0"/>
              </a:rPr>
              <a:t>Inconsistent with modern views</a:t>
            </a:r>
          </a:p>
          <a:p>
            <a:pPr eaLnBrk="1" hangingPunct="1"/>
            <a:r>
              <a:rPr lang="en-US" altLang="en-US" i="1" dirty="0">
                <a:solidFill>
                  <a:srgbClr val="C00000"/>
                </a:solidFill>
                <a:latin typeface="Times New Roman" pitchFamily="18" charset="0"/>
                <a:cs typeface="Times New Roman" pitchFamily="18" charset="0"/>
              </a:rPr>
              <a:t>Procter &amp; Gamble </a:t>
            </a:r>
            <a:r>
              <a:rPr lang="en-US" altLang="en-US" dirty="0">
                <a:latin typeface="Times New Roman" pitchFamily="18" charset="0"/>
                <a:cs typeface="Times New Roman" pitchFamily="18" charset="0"/>
              </a:rPr>
              <a:t>(1967)</a:t>
            </a:r>
          </a:p>
          <a:p>
            <a:pPr lvl="1" eaLnBrk="1" hangingPunct="1"/>
            <a:r>
              <a:rPr lang="en-US" altLang="en-US" u="sng" dirty="0">
                <a:latin typeface="Times New Roman" pitchFamily="18" charset="0"/>
                <a:cs typeface="Times New Roman" pitchFamily="18" charset="0"/>
              </a:rPr>
              <a:t>Efficiency as a </a:t>
            </a:r>
            <a:r>
              <a:rPr lang="en-US" altLang="en-US" i="1" u="sng" dirty="0">
                <a:latin typeface="Times New Roman" pitchFamily="18" charset="0"/>
                <a:cs typeface="Times New Roman" pitchFamily="18" charset="0"/>
              </a:rPr>
              <a:t>defense</a:t>
            </a:r>
            <a:r>
              <a:rPr lang="en-US" altLang="en-US" dirty="0">
                <a:latin typeface="Times New Roman" pitchFamily="18" charset="0"/>
                <a:cs typeface="Times New Roman" pitchFamily="18" charset="0"/>
              </a:rPr>
              <a:t>: </a:t>
            </a:r>
            <a:r>
              <a:rPr lang="en-US" altLang="en-US" dirty="0">
                <a:solidFill>
                  <a:srgbClr val="C00000"/>
                </a:solidFill>
                <a:latin typeface="Times New Roman" pitchFamily="18" charset="0"/>
                <a:cs typeface="Times New Roman" pitchFamily="18" charset="0"/>
              </a:rPr>
              <a:t>“</a:t>
            </a:r>
            <a:r>
              <a:rPr lang="en-US" altLang="en-US" b="1" i="1" dirty="0">
                <a:solidFill>
                  <a:srgbClr val="C00000"/>
                </a:solidFill>
                <a:latin typeface="Times New Roman" pitchFamily="18" charset="0"/>
                <a:cs typeface="Times New Roman" pitchFamily="18" charset="0"/>
              </a:rPr>
              <a:t>Possible economies cannot be used as a defense to illegality</a:t>
            </a:r>
            <a:r>
              <a:rPr lang="en-US" altLang="en-US" dirty="0">
                <a:latin typeface="Times New Roman" pitchFamily="18" charset="0"/>
                <a:cs typeface="Times New Roman" pitchFamily="18" charset="0"/>
              </a:rPr>
              <a:t>. Congress was aware that some mergers which lessen competition may also result in economies but it struck the balance in favor of protecting competition.” (citing </a:t>
            </a:r>
            <a:r>
              <a:rPr lang="en-US" altLang="en-US" i="1" dirty="0">
                <a:latin typeface="Times New Roman" pitchFamily="18" charset="0"/>
                <a:cs typeface="Times New Roman" pitchFamily="18" charset="0"/>
              </a:rPr>
              <a:t>Brown Shoe)</a:t>
            </a:r>
          </a:p>
          <a:p>
            <a:pPr lvl="1" eaLnBrk="1" hangingPunct="1"/>
            <a:endParaRPr lang="en-US" altLang="en-US" i="1" dirty="0">
              <a:latin typeface="Times New Roman" pitchFamily="18" charset="0"/>
              <a:cs typeface="Times New Roman" pitchFamily="18" charset="0"/>
            </a:endParaRPr>
          </a:p>
          <a:p>
            <a:pPr lvl="1" eaLnBrk="1" hangingPunct="1"/>
            <a:endParaRPr lang="en-US" altLang="en-US" i="1" dirty="0">
              <a:latin typeface="Times New Roman" pitchFamily="18" charset="0"/>
              <a:cs typeface="Times New Roman" pitchFamily="18" charset="0"/>
            </a:endParaRPr>
          </a:p>
        </p:txBody>
      </p:sp>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FCD30812-7830-46D3-9094-223FF906E13E}" type="slidenum">
              <a:rPr lang="en-US" altLang="en-US" sz="1400"/>
              <a:pPr/>
              <a:t>15</a:t>
            </a:fld>
            <a:endParaRPr lang="en-US" altLang="en-US" sz="1400"/>
          </a:p>
        </p:txBody>
      </p:sp>
      <p:sp>
        <p:nvSpPr>
          <p:cNvPr id="5" name="TextBox 4">
            <a:extLst>
              <a:ext uri="{FF2B5EF4-FFF2-40B4-BE49-F238E27FC236}">
                <a16:creationId xmlns:a16="http://schemas.microsoft.com/office/drawing/2014/main" id="{77A63D1B-FDC1-48B2-9860-3F6B1804DE78}"/>
              </a:ext>
            </a:extLst>
          </p:cNvPr>
          <p:cNvSpPr txBox="1"/>
          <p:nvPr/>
        </p:nvSpPr>
        <p:spPr>
          <a:xfrm>
            <a:off x="9440107" y="2514547"/>
            <a:ext cx="2254053" cy="2862322"/>
          </a:xfrm>
          <a:prstGeom prst="rect">
            <a:avLst/>
          </a:prstGeom>
          <a:solidFill>
            <a:srgbClr val="FFC000"/>
          </a:solidFill>
          <a:ln w="38100">
            <a:solidFill>
              <a:srgbClr val="0070C0"/>
            </a:solidFill>
          </a:ln>
        </p:spPr>
        <p:txBody>
          <a:bodyPr wrap="square" rtlCol="0">
            <a:spAutoFit/>
          </a:bodyPr>
          <a:lstStyle/>
          <a:p>
            <a:r>
              <a:rPr lang="en-US" sz="2000" b="1" dirty="0" err="1">
                <a:solidFill>
                  <a:srgbClr val="0070C0"/>
                </a:solidFill>
              </a:rPr>
              <a:t>NeoB’s</a:t>
            </a:r>
            <a:r>
              <a:rPr lang="en-US" sz="2000" b="1" dirty="0">
                <a:solidFill>
                  <a:srgbClr val="0070C0"/>
                </a:solidFill>
              </a:rPr>
              <a:t> stress both of these points.  </a:t>
            </a:r>
          </a:p>
          <a:p>
            <a:endParaRPr lang="en-US" sz="2000" b="1" dirty="0">
              <a:solidFill>
                <a:srgbClr val="0070C0"/>
              </a:solidFill>
            </a:endParaRPr>
          </a:p>
          <a:p>
            <a:r>
              <a:rPr lang="en-US" sz="2000" b="1" dirty="0">
                <a:solidFill>
                  <a:srgbClr val="0070C0"/>
                </a:solidFill>
              </a:rPr>
              <a:t>In addition, there is very little economic evidence that may mergers increase efficiency substantially</a:t>
            </a:r>
            <a:endParaRPr lang="en-US" sz="2000" dirty="0"/>
          </a:p>
        </p:txBody>
      </p:sp>
      <p:cxnSp>
        <p:nvCxnSpPr>
          <p:cNvPr id="6" name="Straight Arrow Connector 5">
            <a:extLst>
              <a:ext uri="{FF2B5EF4-FFF2-40B4-BE49-F238E27FC236}">
                <a16:creationId xmlns:a16="http://schemas.microsoft.com/office/drawing/2014/main" id="{DBCC4033-6048-43E6-802E-1797CA288229}"/>
              </a:ext>
            </a:extLst>
          </p:cNvPr>
          <p:cNvCxnSpPr>
            <a:cxnSpLocks/>
          </p:cNvCxnSpPr>
          <p:nvPr/>
        </p:nvCxnSpPr>
        <p:spPr>
          <a:xfrm flipH="1" flipV="1">
            <a:off x="8610600" y="2847340"/>
            <a:ext cx="708844" cy="1879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650646D-3A41-4861-B6FE-F7197BA7F824}"/>
              </a:ext>
            </a:extLst>
          </p:cNvPr>
          <p:cNvCxnSpPr>
            <a:cxnSpLocks/>
          </p:cNvCxnSpPr>
          <p:nvPr/>
        </p:nvCxnSpPr>
        <p:spPr>
          <a:xfrm flipH="1">
            <a:off x="8360972" y="3582155"/>
            <a:ext cx="740581" cy="2405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959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a:xfrm>
            <a:off x="1007260" y="507951"/>
            <a:ext cx="8516938" cy="898525"/>
          </a:xfrm>
        </p:spPr>
        <p:txBody>
          <a:bodyPr>
            <a:normAutofit/>
          </a:bodyPr>
          <a:lstStyle/>
          <a:p>
            <a:r>
              <a:rPr lang="en-US" dirty="0"/>
              <a:t>Erosion of the Structural Presumption </a:t>
            </a:r>
          </a:p>
        </p:txBody>
      </p:sp>
      <p:sp>
        <p:nvSpPr>
          <p:cNvPr id="24579" name="Content Placeholder 3"/>
          <p:cNvSpPr>
            <a:spLocks noGrp="1"/>
          </p:cNvSpPr>
          <p:nvPr>
            <p:ph idx="1"/>
          </p:nvPr>
        </p:nvSpPr>
        <p:spPr>
          <a:xfrm>
            <a:off x="750007" y="1484416"/>
            <a:ext cx="9506356" cy="4405638"/>
          </a:xfrm>
        </p:spPr>
        <p:txBody>
          <a:bodyPr>
            <a:normAutofit lnSpcReduction="10000"/>
          </a:bodyPr>
          <a:lstStyle/>
          <a:p>
            <a:r>
              <a:rPr lang="en-US" i="1" dirty="0">
                <a:solidFill>
                  <a:srgbClr val="C00000"/>
                </a:solidFill>
              </a:rPr>
              <a:t>General Dynamics </a:t>
            </a:r>
            <a:r>
              <a:rPr lang="en-US" dirty="0">
                <a:solidFill>
                  <a:srgbClr val="C00000"/>
                </a:solidFill>
              </a:rPr>
              <a:t>(1974) </a:t>
            </a:r>
            <a:r>
              <a:rPr lang="en-US" sz="2000" i="1" dirty="0">
                <a:solidFill>
                  <a:schemeClr val="accent1"/>
                </a:solidFill>
              </a:rPr>
              <a:t>(p. 702) </a:t>
            </a:r>
            <a:endParaRPr lang="en-US" i="1" dirty="0">
              <a:solidFill>
                <a:schemeClr val="accent1"/>
              </a:solidFill>
            </a:endParaRPr>
          </a:p>
          <a:p>
            <a:pPr lvl="1"/>
            <a:r>
              <a:rPr lang="en-US" u="sng" dirty="0"/>
              <a:t>Key</a:t>
            </a:r>
            <a:r>
              <a:rPr lang="en-US" dirty="0"/>
              <a:t>: Defendants successfully rebut statistical case for first time since </a:t>
            </a:r>
            <a:r>
              <a:rPr lang="en-US" i="1" dirty="0"/>
              <a:t>PNB</a:t>
            </a:r>
          </a:p>
          <a:p>
            <a:pPr lvl="1"/>
            <a:r>
              <a:rPr lang="en-US" dirty="0"/>
              <a:t>What was critical fact?</a:t>
            </a:r>
          </a:p>
          <a:p>
            <a:pPr lvl="2"/>
            <a:r>
              <a:rPr lang="en-US" b="1" i="1" dirty="0">
                <a:solidFill>
                  <a:srgbClr val="C00000"/>
                </a:solidFill>
              </a:rPr>
              <a:t>Production market shares ≠ market power in this industry</a:t>
            </a:r>
          </a:p>
          <a:p>
            <a:pPr lvl="2"/>
            <a:r>
              <a:rPr lang="en-US" dirty="0"/>
              <a:t>Why? Long-term supply contracts are </a:t>
            </a:r>
            <a:r>
              <a:rPr lang="en-US" i="1" dirty="0"/>
              <a:t>“</a:t>
            </a:r>
            <a:r>
              <a:rPr lang="en-US" b="1" i="1" dirty="0"/>
              <a:t>focus of competition</a:t>
            </a:r>
            <a:r>
              <a:rPr lang="en-US" i="1" dirty="0"/>
              <a:t>”</a:t>
            </a:r>
            <a:endParaRPr lang="en-US" dirty="0"/>
          </a:p>
          <a:p>
            <a:pPr lvl="2"/>
            <a:r>
              <a:rPr lang="en-US" i="1" dirty="0"/>
              <a:t>So “uncommitted” coal reserves are more important than historic sales in predicting future competition.  Better to measure shares of unsold reserves! </a:t>
            </a:r>
          </a:p>
          <a:p>
            <a:pPr lvl="1"/>
            <a:r>
              <a:rPr lang="en-US" u="sng" dirty="0"/>
              <a:t>Key point</a:t>
            </a:r>
            <a:r>
              <a:rPr lang="en-US" dirty="0"/>
              <a:t>: Market shares can be measured in different ways</a:t>
            </a:r>
          </a:p>
          <a:p>
            <a:pPr lvl="1"/>
            <a:r>
              <a:rPr lang="en-US" dirty="0"/>
              <a:t>Characterizing parties’ rebuttal points </a:t>
            </a:r>
          </a:p>
          <a:p>
            <a:pPr lvl="2"/>
            <a:r>
              <a:rPr lang="en-US" dirty="0"/>
              <a:t>#1 Merging firms did not argue  that “efficiency” </a:t>
            </a:r>
            <a:r>
              <a:rPr lang="en-US" b="1" i="1" dirty="0">
                <a:solidFill>
                  <a:srgbClr val="C00000"/>
                </a:solidFill>
              </a:rPr>
              <a:t>offset harm</a:t>
            </a:r>
          </a:p>
          <a:p>
            <a:pPr lvl="2"/>
            <a:r>
              <a:rPr lang="en-US" dirty="0"/>
              <a:t>#2 – No. The undermined basis of prima facie case to </a:t>
            </a:r>
            <a:r>
              <a:rPr lang="en-US" b="1" i="1" dirty="0">
                <a:solidFill>
                  <a:srgbClr val="C00000"/>
                </a:solidFill>
              </a:rPr>
              <a:t>prevent burden from shifting</a:t>
            </a:r>
          </a:p>
        </p:txBody>
      </p:sp>
      <p:sp>
        <p:nvSpPr>
          <p:cNvPr id="24580" name="Slide Number Placeholder 3"/>
          <p:cNvSpPr>
            <a:spLocks noGrp="1"/>
          </p:cNvSpPr>
          <p:nvPr>
            <p:ph type="sldNum" sz="quarter" idx="12"/>
          </p:nvPr>
        </p:nvSpPr>
        <p:spPr>
          <a:xfrm>
            <a:off x="8631865" y="6535405"/>
            <a:ext cx="2743200" cy="365125"/>
          </a:xfrm>
          <a:noFill/>
        </p:spPr>
        <p:txBody>
          <a:bodyPr/>
          <a:lstStyle/>
          <a:p>
            <a:fld id="{D8EA5F31-FD64-4353-9BB5-9486C8A50AFE}" type="slidenum">
              <a:rPr lang="en-US" smtClean="0"/>
              <a:pPr/>
              <a:t>16</a:t>
            </a:fld>
            <a:endParaRPr lang="en-US"/>
          </a:p>
        </p:txBody>
      </p:sp>
      <p:sp>
        <p:nvSpPr>
          <p:cNvPr id="3" name="TextBox 2">
            <a:extLst>
              <a:ext uri="{FF2B5EF4-FFF2-40B4-BE49-F238E27FC236}">
                <a16:creationId xmlns:a16="http://schemas.microsoft.com/office/drawing/2014/main" id="{607CE1B4-2E0F-4BEA-83CA-AC9A2C246A33}"/>
              </a:ext>
            </a:extLst>
          </p:cNvPr>
          <p:cNvSpPr txBox="1"/>
          <p:nvPr/>
        </p:nvSpPr>
        <p:spPr>
          <a:xfrm>
            <a:off x="3079495" y="5889074"/>
            <a:ext cx="7051231" cy="646331"/>
          </a:xfrm>
          <a:prstGeom prst="rect">
            <a:avLst/>
          </a:prstGeom>
          <a:noFill/>
          <a:ln w="38100">
            <a:solidFill>
              <a:schemeClr val="tx1"/>
            </a:solidFill>
          </a:ln>
        </p:spPr>
        <p:txBody>
          <a:bodyPr wrap="square" rtlCol="0">
            <a:spAutoFit/>
          </a:bodyPr>
          <a:lstStyle/>
          <a:p>
            <a:r>
              <a:rPr lang="en-US" b="1" dirty="0"/>
              <a:t>No further Supreme Court Merger Decisions since 1975……</a:t>
            </a:r>
          </a:p>
          <a:p>
            <a:r>
              <a:rPr lang="en-US" b="1" dirty="0"/>
              <a:t>HSR Pre-Merger Notification Shifts the Arena to the Agencies</a:t>
            </a:r>
          </a:p>
        </p:txBody>
      </p:sp>
    </p:spTree>
    <p:extLst>
      <p:ext uri="{BB962C8B-B14F-4D97-AF65-F5344CB8AC3E}">
        <p14:creationId xmlns:p14="http://schemas.microsoft.com/office/powerpoint/2010/main" val="397063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a:xfrm>
            <a:off x="494383" y="533400"/>
            <a:ext cx="10261600" cy="1066800"/>
          </a:xfrm>
        </p:spPr>
        <p:txBody>
          <a:bodyPr>
            <a:normAutofit fontScale="90000"/>
          </a:bodyPr>
          <a:lstStyle/>
          <a:p>
            <a:r>
              <a:rPr lang="en-US" altLang="en-US" dirty="0"/>
              <a:t>Further Erosion of the Structural Presumption” </a:t>
            </a:r>
            <a:br>
              <a:rPr lang="en-US" altLang="en-US" dirty="0"/>
            </a:br>
            <a:r>
              <a:rPr lang="en-US" altLang="en-US" i="1" dirty="0">
                <a:solidFill>
                  <a:srgbClr val="C00000"/>
                </a:solidFill>
              </a:rPr>
              <a:t>Baker Hughes </a:t>
            </a:r>
            <a:r>
              <a:rPr lang="en-US" altLang="en-US" dirty="0">
                <a:solidFill>
                  <a:srgbClr val="C00000"/>
                </a:solidFill>
              </a:rPr>
              <a:t>(D.C. Cir. 1990) </a:t>
            </a:r>
            <a:r>
              <a:rPr lang="en-US" altLang="en-US" sz="2200" i="1" dirty="0">
                <a:solidFill>
                  <a:schemeClr val="accent1"/>
                </a:solidFill>
              </a:rPr>
              <a:t>(p. 711)</a:t>
            </a:r>
            <a:br>
              <a:rPr lang="en-US" altLang="en-US" dirty="0">
                <a:solidFill>
                  <a:srgbClr val="C00000"/>
                </a:solidFill>
              </a:rPr>
            </a:br>
            <a:endParaRPr lang="en-US" altLang="en-US" dirty="0"/>
          </a:p>
        </p:txBody>
      </p:sp>
      <p:sp>
        <p:nvSpPr>
          <p:cNvPr id="14339" name="Content Placeholder 2"/>
          <p:cNvSpPr>
            <a:spLocks noGrp="1" noChangeArrowheads="1"/>
          </p:cNvSpPr>
          <p:nvPr>
            <p:ph idx="1"/>
          </p:nvPr>
        </p:nvSpPr>
        <p:spPr>
          <a:xfrm>
            <a:off x="494383" y="1447800"/>
            <a:ext cx="10972800" cy="4876800"/>
          </a:xfrm>
        </p:spPr>
        <p:txBody>
          <a:bodyPr>
            <a:normAutofit lnSpcReduction="10000"/>
          </a:bodyPr>
          <a:lstStyle/>
          <a:p>
            <a:r>
              <a:rPr lang="en-US" altLang="en-US" sz="2400" b="1" i="1" dirty="0"/>
              <a:t>Adjusts/Softens the Burden shifting framework</a:t>
            </a:r>
            <a:r>
              <a:rPr lang="en-US" altLang="en-US" sz="2400" i="1" dirty="0"/>
              <a:t>:</a:t>
            </a:r>
          </a:p>
          <a:p>
            <a:pPr lvl="1"/>
            <a:r>
              <a:rPr lang="en-US" altLang="en-US" sz="2200" dirty="0"/>
              <a:t>“Undue concentration” </a:t>
            </a:r>
            <a:r>
              <a:rPr lang="en-US" altLang="en-US" sz="2200" dirty="0">
                <a:sym typeface="Wingdings" panose="05000000000000000000" pitchFamily="2" charset="2"/>
              </a:rPr>
              <a:t> P</a:t>
            </a:r>
            <a:r>
              <a:rPr lang="en-US" altLang="en-US" sz="2200" dirty="0"/>
              <a:t>resumption of harm (as in </a:t>
            </a:r>
            <a:r>
              <a:rPr lang="en-US" altLang="en-US" sz="2200" dirty="0" err="1"/>
              <a:t>PNB</a:t>
            </a:r>
            <a:r>
              <a:rPr lang="en-US" altLang="en-US" sz="2200" dirty="0"/>
              <a:t>)</a:t>
            </a:r>
          </a:p>
          <a:p>
            <a:pPr lvl="1"/>
            <a:r>
              <a:rPr lang="en-US" altLang="en-US" sz="2200" dirty="0"/>
              <a:t>But, relaxes </a:t>
            </a:r>
            <a:r>
              <a:rPr lang="en-US" altLang="en-US" sz="2200" i="1" dirty="0"/>
              <a:t>PNB</a:t>
            </a:r>
            <a:r>
              <a:rPr lang="en-US" altLang="en-US" sz="2200" dirty="0"/>
              <a:t> presumption to a degree, allowing firms to rebut more easily</a:t>
            </a:r>
          </a:p>
          <a:p>
            <a:pPr lvl="2"/>
            <a:r>
              <a:rPr lang="en-US" altLang="en-US" b="1" dirty="0">
                <a:solidFill>
                  <a:srgbClr val="C00000"/>
                </a:solidFill>
              </a:rPr>
              <a:t>BH “Showing” vs PNB’s “clear showing”</a:t>
            </a:r>
          </a:p>
          <a:p>
            <a:pPr lvl="1"/>
            <a:r>
              <a:rPr lang="en-US" altLang="en-US" sz="2200" dirty="0"/>
              <a:t>If showing is rebutted, government can challenge rebuttal evidence/introduce</a:t>
            </a:r>
            <a:br>
              <a:rPr lang="en-US" altLang="en-US" sz="2200" dirty="0"/>
            </a:br>
            <a:r>
              <a:rPr lang="en-US" altLang="en-US" sz="2200" dirty="0"/>
              <a:t>additional evidence of harm</a:t>
            </a:r>
          </a:p>
          <a:p>
            <a:r>
              <a:rPr lang="en-US" altLang="en-US" sz="2600" b="1" i="1" dirty="0">
                <a:solidFill>
                  <a:srgbClr val="C00000"/>
                </a:solidFill>
              </a:rPr>
              <a:t>Sliding Scale</a:t>
            </a:r>
            <a:r>
              <a:rPr lang="en-US" altLang="en-US" sz="2600" dirty="0"/>
              <a:t>: </a:t>
            </a:r>
            <a:r>
              <a:rPr lang="en-US" altLang="en-US" sz="2600" dirty="0">
                <a:solidFill>
                  <a:srgbClr val="C00000"/>
                </a:solidFill>
              </a:rPr>
              <a:t>“The more compelling the prima facie case, the more evidence the defendant must present to rebut it successfully.”</a:t>
            </a:r>
          </a:p>
          <a:p>
            <a:r>
              <a:rPr lang="en-US" altLang="en-US" sz="2400" b="1" i="1" dirty="0"/>
              <a:t>What explains the change?</a:t>
            </a:r>
          </a:p>
          <a:p>
            <a:pPr lvl="1"/>
            <a:r>
              <a:rPr lang="en-US" altLang="en-US" sz="2000" dirty="0"/>
              <a:t>1960s Structure/conduct/performance economic paradigm weakened with empirical evidence </a:t>
            </a:r>
            <a:br>
              <a:rPr lang="en-US" altLang="en-US" sz="2000" dirty="0"/>
            </a:br>
            <a:r>
              <a:rPr lang="en-US" altLang="en-US" sz="2000" i="1" dirty="0"/>
              <a:t>(discussed on later slides)</a:t>
            </a:r>
          </a:p>
          <a:p>
            <a:pPr lvl="1"/>
            <a:r>
              <a:rPr lang="en-US" altLang="en-US" sz="2000" dirty="0"/>
              <a:t>Greater acceptance of Chicago School skepticism</a:t>
            </a:r>
          </a:p>
          <a:p>
            <a:pPr lvl="1"/>
            <a:r>
              <a:rPr lang="en-US" altLang="en-US" sz="2000" dirty="0"/>
              <a:t>Broader advances in competitive effects analysis</a:t>
            </a:r>
          </a:p>
          <a:p>
            <a:pPr lvl="1"/>
            <a:r>
              <a:rPr lang="en-US" altLang="en-US" sz="2000" dirty="0"/>
              <a:t>1982 Horizontal Merger Guidelines gave agency imprimatur to changes </a:t>
            </a:r>
          </a:p>
        </p:txBody>
      </p:sp>
      <p:sp>
        <p:nvSpPr>
          <p:cNvPr id="1434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DEAD4E89-EAE1-4FDE-B7BF-01A31D0D7DEE}" type="slidenum">
              <a:rPr lang="en-US" altLang="en-US" sz="1400" smtClean="0"/>
              <a:pPr>
                <a:spcBef>
                  <a:spcPct val="0"/>
                </a:spcBef>
                <a:buFontTx/>
                <a:buNone/>
              </a:pPr>
              <a:t>17</a:t>
            </a:fld>
            <a:endParaRPr lang="en-US" altLang="en-US" sz="1400"/>
          </a:p>
        </p:txBody>
      </p:sp>
      <p:sp>
        <p:nvSpPr>
          <p:cNvPr id="2" name="TextBox 1">
            <a:extLst>
              <a:ext uri="{FF2B5EF4-FFF2-40B4-BE49-F238E27FC236}">
                <a16:creationId xmlns:a16="http://schemas.microsoft.com/office/drawing/2014/main" id="{025F8AAE-4B06-4E5B-9357-987841534DD7}"/>
              </a:ext>
            </a:extLst>
          </p:cNvPr>
          <p:cNvSpPr txBox="1"/>
          <p:nvPr/>
        </p:nvSpPr>
        <p:spPr>
          <a:xfrm>
            <a:off x="8100195" y="164683"/>
            <a:ext cx="2163688" cy="461665"/>
          </a:xfrm>
          <a:prstGeom prst="rect">
            <a:avLst/>
          </a:prstGeom>
          <a:noFill/>
          <a:ln w="38100">
            <a:solidFill>
              <a:srgbClr val="0070C0"/>
            </a:solidFill>
          </a:ln>
        </p:spPr>
        <p:txBody>
          <a:bodyPr wrap="square" rtlCol="0">
            <a:spAutoFit/>
          </a:bodyPr>
          <a:lstStyle/>
          <a:p>
            <a:r>
              <a:rPr lang="en-US" sz="2400" b="1" dirty="0">
                <a:solidFill>
                  <a:srgbClr val="0070C0"/>
                </a:solidFill>
              </a:rPr>
              <a:t>Note the panel</a:t>
            </a:r>
            <a:endParaRPr lang="en-US" sz="2400" dirty="0"/>
          </a:p>
        </p:txBody>
      </p:sp>
    </p:spTree>
    <p:extLst>
      <p:ext uri="{BB962C8B-B14F-4D97-AF65-F5344CB8AC3E}">
        <p14:creationId xmlns:p14="http://schemas.microsoft.com/office/powerpoint/2010/main" val="2477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ADA2B-299B-4A06-A1E3-80AB8F1647D1}"/>
              </a:ext>
            </a:extLst>
          </p:cNvPr>
          <p:cNvSpPr>
            <a:spLocks noGrp="1"/>
          </p:cNvSpPr>
          <p:nvPr>
            <p:ph type="title"/>
          </p:nvPr>
        </p:nvSpPr>
        <p:spPr/>
        <p:txBody>
          <a:bodyPr/>
          <a:lstStyle/>
          <a:p>
            <a:pPr algn="ctr"/>
            <a:r>
              <a:rPr lang="en-US" dirty="0"/>
              <a:t>Baker Hughes Highlights </a:t>
            </a:r>
            <a:br>
              <a:rPr lang="en-US" dirty="0"/>
            </a:br>
            <a:r>
              <a:rPr lang="en-US" sz="2000" i="1" dirty="0">
                <a:solidFill>
                  <a:srgbClr val="00B0F0"/>
                </a:solidFill>
              </a:rPr>
              <a:t>(p.711)</a:t>
            </a:r>
            <a:endParaRPr lang="en-US" i="1" dirty="0">
              <a:solidFill>
                <a:srgbClr val="00B0F0"/>
              </a:solidFill>
            </a:endParaRPr>
          </a:p>
        </p:txBody>
      </p:sp>
      <p:sp>
        <p:nvSpPr>
          <p:cNvPr id="3" name="Text Placeholder 2">
            <a:extLst>
              <a:ext uri="{FF2B5EF4-FFF2-40B4-BE49-F238E27FC236}">
                <a16:creationId xmlns:a16="http://schemas.microsoft.com/office/drawing/2014/main" id="{ECD0F3DF-7EED-42DE-B063-8775D7D5C7FA}"/>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FD5D402-1D71-4DD1-8E9D-C56F9DBEEF68}"/>
              </a:ext>
            </a:extLst>
          </p:cNvPr>
          <p:cNvSpPr>
            <a:spLocks noGrp="1"/>
          </p:cNvSpPr>
          <p:nvPr>
            <p:ph type="sldNum" sz="quarter" idx="12"/>
          </p:nvPr>
        </p:nvSpPr>
        <p:spPr/>
        <p:txBody>
          <a:bodyPr/>
          <a:lstStyle/>
          <a:p>
            <a:fld id="{A3FA0A93-60EE-4E9D-852F-604094E61050}" type="slidenum">
              <a:rPr lang="en-US" smtClean="0"/>
              <a:t>18</a:t>
            </a:fld>
            <a:endParaRPr lang="en-US"/>
          </a:p>
        </p:txBody>
      </p:sp>
    </p:spTree>
    <p:extLst>
      <p:ext uri="{BB962C8B-B14F-4D97-AF65-F5344CB8AC3E}">
        <p14:creationId xmlns:p14="http://schemas.microsoft.com/office/powerpoint/2010/main" val="3679878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406AE-36A7-404F-A8DF-367619256872}"/>
              </a:ext>
            </a:extLst>
          </p:cNvPr>
          <p:cNvSpPr>
            <a:spLocks noGrp="1"/>
          </p:cNvSpPr>
          <p:nvPr>
            <p:ph type="title"/>
          </p:nvPr>
        </p:nvSpPr>
        <p:spPr>
          <a:xfrm>
            <a:off x="838200" y="327417"/>
            <a:ext cx="10515600" cy="1325563"/>
          </a:xfrm>
        </p:spPr>
        <p:txBody>
          <a:bodyPr/>
          <a:lstStyle/>
          <a:p>
            <a:r>
              <a:rPr lang="en-US" i="1" dirty="0"/>
              <a:t>Baker Hughes (by Thomas) </a:t>
            </a:r>
            <a:r>
              <a:rPr lang="en-US" dirty="0"/>
              <a:t>- Overall Characterization</a:t>
            </a:r>
          </a:p>
        </p:txBody>
      </p:sp>
      <p:sp>
        <p:nvSpPr>
          <p:cNvPr id="3" name="Content Placeholder 2">
            <a:extLst>
              <a:ext uri="{FF2B5EF4-FFF2-40B4-BE49-F238E27FC236}">
                <a16:creationId xmlns:a16="http://schemas.microsoft.com/office/drawing/2014/main" id="{601795A0-E8F1-4F67-9D64-B9472C357038}"/>
              </a:ext>
            </a:extLst>
          </p:cNvPr>
          <p:cNvSpPr>
            <a:spLocks noGrp="1"/>
          </p:cNvSpPr>
          <p:nvPr>
            <p:ph idx="1"/>
          </p:nvPr>
        </p:nvSpPr>
        <p:spPr>
          <a:xfrm>
            <a:off x="214855" y="1589955"/>
            <a:ext cx="7024932" cy="4678870"/>
          </a:xfrm>
        </p:spPr>
        <p:txBody>
          <a:bodyPr>
            <a:normAutofit fontScale="77500" lnSpcReduction="20000"/>
          </a:bodyPr>
          <a:lstStyle/>
          <a:p>
            <a:pPr marL="0" indent="0">
              <a:buNone/>
            </a:pPr>
            <a:r>
              <a:rPr lang="en-US" dirty="0">
                <a:solidFill>
                  <a:srgbClr val="C00000"/>
                </a:solidFill>
              </a:rPr>
              <a:t>Section 7 involves </a:t>
            </a:r>
            <a:r>
              <a:rPr lang="en-US" b="1" i="1" dirty="0">
                <a:solidFill>
                  <a:srgbClr val="C00000"/>
                </a:solidFill>
              </a:rPr>
              <a:t>probabilities, </a:t>
            </a:r>
            <a:r>
              <a:rPr lang="en-US" b="1" dirty="0">
                <a:solidFill>
                  <a:srgbClr val="C00000"/>
                </a:solidFill>
              </a:rPr>
              <a:t>not certainties </a:t>
            </a:r>
            <a:r>
              <a:rPr lang="en-US" dirty="0">
                <a:solidFill>
                  <a:srgbClr val="C00000"/>
                </a:solidFill>
              </a:rPr>
              <a:t>or possibilities. </a:t>
            </a:r>
            <a:br>
              <a:rPr lang="en-US" dirty="0">
                <a:solidFill>
                  <a:srgbClr val="C00000"/>
                </a:solidFill>
              </a:rPr>
            </a:br>
            <a:endParaRPr lang="en-US" dirty="0">
              <a:solidFill>
                <a:srgbClr val="C00000"/>
              </a:solidFill>
            </a:endParaRPr>
          </a:p>
          <a:p>
            <a:pPr marL="0" indent="0">
              <a:buNone/>
            </a:pPr>
            <a:r>
              <a:rPr lang="en-US" dirty="0">
                <a:solidFill>
                  <a:srgbClr val="C00000"/>
                </a:solidFill>
              </a:rPr>
              <a:t>The Supreme Court has adopted a </a:t>
            </a:r>
            <a:r>
              <a:rPr lang="en-US" b="1" dirty="0">
                <a:solidFill>
                  <a:srgbClr val="0070C0"/>
                </a:solidFill>
              </a:rPr>
              <a:t>totality-of-the-circumstances approach </a:t>
            </a:r>
            <a:r>
              <a:rPr lang="en-US" dirty="0">
                <a:solidFill>
                  <a:srgbClr val="C00000"/>
                </a:solidFill>
              </a:rPr>
              <a:t>to the statute, weighing a variety of factors </a:t>
            </a:r>
            <a:r>
              <a:rPr lang="en-US" dirty="0"/>
              <a:t>to determine the effects of particular transactions on competition. That the government can establish a prima facie case through evidence on only one factor, market concentration, does not negate the breadth of this analysis. </a:t>
            </a:r>
          </a:p>
          <a:p>
            <a:pPr marL="0" indent="0">
              <a:buNone/>
            </a:pPr>
            <a:endParaRPr lang="en-US" dirty="0"/>
          </a:p>
          <a:p>
            <a:pPr marL="0" indent="0">
              <a:buNone/>
            </a:pPr>
            <a:r>
              <a:rPr lang="en-US" dirty="0">
                <a:solidFill>
                  <a:srgbClr val="C00000"/>
                </a:solidFill>
              </a:rPr>
              <a:t>Evidence of market concentration simply provides a </a:t>
            </a:r>
            <a:br>
              <a:rPr lang="en-US" dirty="0">
                <a:solidFill>
                  <a:srgbClr val="C00000"/>
                </a:solidFill>
              </a:rPr>
            </a:br>
            <a:r>
              <a:rPr lang="en-US" b="1" dirty="0">
                <a:solidFill>
                  <a:srgbClr val="0070C0"/>
                </a:solidFill>
              </a:rPr>
              <a:t>convenient starting point for a broader inquiry </a:t>
            </a:r>
            <a:r>
              <a:rPr lang="en-US" dirty="0">
                <a:solidFill>
                  <a:srgbClr val="C00000"/>
                </a:solidFill>
              </a:rPr>
              <a:t>into future competitiveness</a:t>
            </a:r>
            <a:r>
              <a:rPr lang="en-US" dirty="0"/>
              <a:t>; the Supreme Court has never indicated that a defendant seeking to rebut a prima facie case is restricted to producing evidence of ease of entry. Indeed, in numerous cases, defendants have relied entirely on non-entry factors in successfully rebutting a prima facie case.</a:t>
            </a:r>
          </a:p>
        </p:txBody>
      </p:sp>
      <p:sp>
        <p:nvSpPr>
          <p:cNvPr id="4" name="Slide Number Placeholder 3">
            <a:extLst>
              <a:ext uri="{FF2B5EF4-FFF2-40B4-BE49-F238E27FC236}">
                <a16:creationId xmlns:a16="http://schemas.microsoft.com/office/drawing/2014/main" id="{CC2B464C-54D8-4FD6-90C7-668724BE9823}"/>
              </a:ext>
            </a:extLst>
          </p:cNvPr>
          <p:cNvSpPr>
            <a:spLocks noGrp="1"/>
          </p:cNvSpPr>
          <p:nvPr>
            <p:ph type="sldNum" sz="quarter" idx="12"/>
          </p:nvPr>
        </p:nvSpPr>
        <p:spPr/>
        <p:txBody>
          <a:bodyPr/>
          <a:lstStyle/>
          <a:p>
            <a:fld id="{A3FA0A93-60EE-4E9D-852F-604094E61050}" type="slidenum">
              <a:rPr lang="en-US" smtClean="0"/>
              <a:t>19</a:t>
            </a:fld>
            <a:endParaRPr lang="en-US"/>
          </a:p>
        </p:txBody>
      </p:sp>
      <p:sp>
        <p:nvSpPr>
          <p:cNvPr id="5" name="TextBox 4">
            <a:extLst>
              <a:ext uri="{FF2B5EF4-FFF2-40B4-BE49-F238E27FC236}">
                <a16:creationId xmlns:a16="http://schemas.microsoft.com/office/drawing/2014/main" id="{CE04A10C-5938-44F9-B641-ABA9F6AC460F}"/>
              </a:ext>
            </a:extLst>
          </p:cNvPr>
          <p:cNvSpPr txBox="1"/>
          <p:nvPr/>
        </p:nvSpPr>
        <p:spPr>
          <a:xfrm flipH="1">
            <a:off x="8347826" y="2459504"/>
            <a:ext cx="3629319" cy="2308324"/>
          </a:xfrm>
          <a:prstGeom prst="rect">
            <a:avLst/>
          </a:prstGeom>
          <a:noFill/>
          <a:ln w="38100">
            <a:solidFill>
              <a:schemeClr val="accent1">
                <a:lumMod val="75000"/>
              </a:schemeClr>
            </a:solidFill>
          </a:ln>
        </p:spPr>
        <p:txBody>
          <a:bodyPr wrap="square" rtlCol="0">
            <a:spAutoFit/>
          </a:bodyPr>
          <a:lstStyle/>
          <a:p>
            <a:r>
              <a:rPr lang="en-US" sz="2400" b="1" dirty="0">
                <a:solidFill>
                  <a:schemeClr val="accent1">
                    <a:lumMod val="75000"/>
                  </a:schemeClr>
                </a:solidFill>
              </a:rPr>
              <a:t>This language alone </a:t>
            </a:r>
            <a:r>
              <a:rPr lang="en-US" sz="2400" b="1" i="1" dirty="0">
                <a:solidFill>
                  <a:schemeClr val="accent1">
                    <a:lumMod val="75000"/>
                  </a:schemeClr>
                </a:solidFill>
              </a:rPr>
              <a:t>seems </a:t>
            </a:r>
            <a:r>
              <a:rPr lang="en-US" sz="2400" b="1" dirty="0">
                <a:solidFill>
                  <a:schemeClr val="accent1">
                    <a:lumMod val="75000"/>
                  </a:schemeClr>
                </a:solidFill>
              </a:rPr>
              <a:t>to eliminate the “structural presumption.”  But the rest of the opinion is more balanced.  It even includes a “sliding scale.”</a:t>
            </a:r>
            <a:endParaRPr lang="en-US" sz="2400" b="1" i="1" dirty="0">
              <a:solidFill>
                <a:schemeClr val="accent1">
                  <a:lumMod val="75000"/>
                </a:schemeClr>
              </a:solidFill>
            </a:endParaRPr>
          </a:p>
        </p:txBody>
      </p:sp>
      <p:cxnSp>
        <p:nvCxnSpPr>
          <p:cNvPr id="6" name="Straight Arrow Connector 25">
            <a:extLst>
              <a:ext uri="{FF2B5EF4-FFF2-40B4-BE49-F238E27FC236}">
                <a16:creationId xmlns:a16="http://schemas.microsoft.com/office/drawing/2014/main" id="{58A6B203-9A9D-4476-A220-0E95F096C193}"/>
              </a:ext>
            </a:extLst>
          </p:cNvPr>
          <p:cNvCxnSpPr>
            <a:cxnSpLocks noChangeShapeType="1"/>
          </p:cNvCxnSpPr>
          <p:nvPr/>
        </p:nvCxnSpPr>
        <p:spPr bwMode="auto">
          <a:xfrm flipH="1" flipV="1">
            <a:off x="7355840" y="2743200"/>
            <a:ext cx="743748" cy="227645"/>
          </a:xfrm>
          <a:prstGeom prst="straightConnector1">
            <a:avLst/>
          </a:prstGeom>
          <a:noFill/>
          <a:ln w="38100" algn="ctr">
            <a:solidFill>
              <a:srgbClr val="0070C0"/>
            </a:solidFill>
            <a:round/>
            <a:headEnd/>
            <a:tailEnd type="arrow" w="med" len="med"/>
          </a:ln>
        </p:spPr>
      </p:cxnSp>
      <p:cxnSp>
        <p:nvCxnSpPr>
          <p:cNvPr id="7" name="Straight Arrow Connector 25">
            <a:extLst>
              <a:ext uri="{FF2B5EF4-FFF2-40B4-BE49-F238E27FC236}">
                <a16:creationId xmlns:a16="http://schemas.microsoft.com/office/drawing/2014/main" id="{CD33EBBE-13E5-49A1-ADE0-7E7D9B735A4E}"/>
              </a:ext>
            </a:extLst>
          </p:cNvPr>
          <p:cNvCxnSpPr>
            <a:cxnSpLocks noChangeShapeType="1"/>
          </p:cNvCxnSpPr>
          <p:nvPr/>
        </p:nvCxnSpPr>
        <p:spPr bwMode="auto">
          <a:xfrm flipH="1">
            <a:off x="6722294" y="3990200"/>
            <a:ext cx="1469600" cy="335156"/>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371223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745504" y="664462"/>
            <a:ext cx="9668829" cy="669925"/>
          </a:xfrm>
        </p:spPr>
        <p:txBody>
          <a:bodyPr>
            <a:normAutofit/>
          </a:bodyPr>
          <a:lstStyle/>
          <a:p>
            <a:r>
              <a:rPr lang="en-US" dirty="0"/>
              <a:t>Overview: Background of The Structural Presumption</a:t>
            </a:r>
          </a:p>
        </p:txBody>
      </p:sp>
      <p:sp>
        <p:nvSpPr>
          <p:cNvPr id="20483" name="Content Placeholder 3"/>
          <p:cNvSpPr>
            <a:spLocks noGrp="1"/>
          </p:cNvSpPr>
          <p:nvPr>
            <p:ph sz="half" idx="1"/>
          </p:nvPr>
        </p:nvSpPr>
        <p:spPr>
          <a:xfrm>
            <a:off x="532144" y="1485900"/>
            <a:ext cx="4883136" cy="4953000"/>
          </a:xfrm>
        </p:spPr>
        <p:txBody>
          <a:bodyPr>
            <a:normAutofit fontScale="85000" lnSpcReduction="20000"/>
          </a:bodyPr>
          <a:lstStyle/>
          <a:p>
            <a:pPr marL="0" indent="0">
              <a:buNone/>
            </a:pPr>
            <a:r>
              <a:rPr lang="en-US" b="1" dirty="0"/>
              <a:t>	</a:t>
            </a:r>
            <a:r>
              <a:rPr lang="en-US" b="1" u="sng" dirty="0"/>
              <a:t>Economic Theory</a:t>
            </a:r>
            <a:br>
              <a:rPr lang="en-US" b="1" u="sng" dirty="0"/>
            </a:br>
            <a:endParaRPr lang="en-US" b="1" u="sng" dirty="0"/>
          </a:p>
          <a:p>
            <a:pPr lvl="1"/>
            <a:r>
              <a:rPr lang="en-US" dirty="0">
                <a:solidFill>
                  <a:srgbClr val="C00000"/>
                </a:solidFill>
              </a:rPr>
              <a:t>“Structure-Conduct-Performance” Paradigm</a:t>
            </a:r>
            <a:br>
              <a:rPr lang="en-US" dirty="0">
                <a:solidFill>
                  <a:srgbClr val="C00000"/>
                </a:solidFill>
              </a:rPr>
            </a:br>
            <a:endParaRPr lang="en-US" dirty="0">
              <a:solidFill>
                <a:srgbClr val="C00000"/>
              </a:solidFill>
            </a:endParaRPr>
          </a:p>
          <a:p>
            <a:pPr lvl="1"/>
            <a:r>
              <a:rPr lang="en-US" dirty="0">
                <a:solidFill>
                  <a:srgbClr val="C00000"/>
                </a:solidFill>
              </a:rPr>
              <a:t>“Market Structure predicts conduct, which in turn determines </a:t>
            </a:r>
            <a:br>
              <a:rPr lang="en-US" dirty="0">
                <a:solidFill>
                  <a:srgbClr val="C00000"/>
                </a:solidFill>
              </a:rPr>
            </a:br>
            <a:r>
              <a:rPr lang="en-US" dirty="0">
                <a:solidFill>
                  <a:srgbClr val="C00000"/>
                </a:solidFill>
              </a:rPr>
              <a:t>economic performance”</a:t>
            </a:r>
          </a:p>
          <a:p>
            <a:pPr lvl="1"/>
            <a:endParaRPr lang="en-US" dirty="0">
              <a:solidFill>
                <a:srgbClr val="C00000"/>
              </a:solidFill>
            </a:endParaRPr>
          </a:p>
          <a:p>
            <a:pPr lvl="1"/>
            <a:r>
              <a:rPr lang="en-US" dirty="0">
                <a:solidFill>
                  <a:srgbClr val="C00000"/>
                </a:solidFill>
              </a:rPr>
              <a:t>Gauging Market Structure </a:t>
            </a:r>
          </a:p>
          <a:p>
            <a:pPr lvl="2"/>
            <a:r>
              <a:rPr lang="en-US" dirty="0"/>
              <a:t>Market shares concentration</a:t>
            </a:r>
          </a:p>
          <a:p>
            <a:pPr lvl="2"/>
            <a:r>
              <a:rPr lang="en-US" dirty="0"/>
              <a:t>Entry conditions</a:t>
            </a:r>
          </a:p>
          <a:p>
            <a:pPr lvl="2"/>
            <a:r>
              <a:rPr lang="en-US" dirty="0"/>
              <a:t>Product differentiation</a:t>
            </a:r>
          </a:p>
          <a:p>
            <a:pPr lvl="2"/>
            <a:r>
              <a:rPr lang="en-US" dirty="0"/>
              <a:t>Vertical integration</a:t>
            </a:r>
            <a:br>
              <a:rPr lang="en-US" dirty="0"/>
            </a:br>
            <a:endParaRPr lang="en-US" dirty="0"/>
          </a:p>
          <a:p>
            <a:pPr lvl="1"/>
            <a:r>
              <a:rPr lang="en-US" dirty="0">
                <a:solidFill>
                  <a:srgbClr val="C00000"/>
                </a:solidFill>
              </a:rPr>
              <a:t>Modern Approach</a:t>
            </a:r>
          </a:p>
          <a:p>
            <a:pPr lvl="2"/>
            <a:r>
              <a:rPr lang="en-US" dirty="0"/>
              <a:t>Reduced role for concentration</a:t>
            </a:r>
          </a:p>
          <a:p>
            <a:pPr lvl="2"/>
            <a:r>
              <a:rPr lang="en-US" dirty="0"/>
              <a:t>Great role for economic evidence of likely competitive effects</a:t>
            </a:r>
          </a:p>
          <a:p>
            <a:pPr marL="914400" lvl="2" indent="0">
              <a:buNone/>
            </a:pPr>
            <a:endParaRPr lang="en-US" dirty="0"/>
          </a:p>
          <a:p>
            <a:pPr lvl="1"/>
            <a:endParaRPr lang="en-US" i="1" dirty="0">
              <a:solidFill>
                <a:srgbClr val="C00000"/>
              </a:solidFill>
            </a:endParaRPr>
          </a:p>
          <a:p>
            <a:pPr lvl="2"/>
            <a:endParaRPr lang="en-US" dirty="0"/>
          </a:p>
        </p:txBody>
      </p:sp>
      <p:sp>
        <p:nvSpPr>
          <p:cNvPr id="20484" name="Content Placeholder 4"/>
          <p:cNvSpPr>
            <a:spLocks noGrp="1"/>
          </p:cNvSpPr>
          <p:nvPr>
            <p:ph sz="half" idx="2"/>
          </p:nvPr>
        </p:nvSpPr>
        <p:spPr>
          <a:xfrm>
            <a:off x="5776902" y="1905000"/>
            <a:ext cx="6078400" cy="4114800"/>
          </a:xfrm>
        </p:spPr>
        <p:txBody>
          <a:bodyPr>
            <a:normAutofit fontScale="85000" lnSpcReduction="20000"/>
          </a:bodyPr>
          <a:lstStyle/>
          <a:p>
            <a:pPr marL="0" indent="0">
              <a:buNone/>
            </a:pPr>
            <a:r>
              <a:rPr lang="en-US" b="1" u="sng" dirty="0"/>
              <a:t>Application to Merger Law</a:t>
            </a:r>
            <a:br>
              <a:rPr lang="en-US" b="1" u="sng" dirty="0"/>
            </a:br>
            <a:endParaRPr lang="en-US" dirty="0"/>
          </a:p>
          <a:p>
            <a:r>
              <a:rPr lang="en-US" sz="2400" dirty="0">
                <a:solidFill>
                  <a:srgbClr val="C00000"/>
                </a:solidFill>
              </a:rPr>
              <a:t>High Concentration </a:t>
            </a:r>
            <a:r>
              <a:rPr lang="en-US" sz="2400" dirty="0">
                <a:solidFill>
                  <a:srgbClr val="C00000"/>
                </a:solidFill>
                <a:sym typeface="Wingdings" panose="05000000000000000000" pitchFamily="2" charset="2"/>
              </a:rPr>
              <a:t> Inherently Suspect Merger </a:t>
            </a:r>
            <a:br>
              <a:rPr lang="en-US" sz="2400" dirty="0">
                <a:solidFill>
                  <a:srgbClr val="C00000"/>
                </a:solidFill>
                <a:sym typeface="Wingdings" panose="05000000000000000000" pitchFamily="2" charset="2"/>
              </a:rPr>
            </a:br>
            <a:endParaRPr lang="en-US" sz="2400" dirty="0">
              <a:solidFill>
                <a:srgbClr val="C00000"/>
              </a:solidFill>
            </a:endParaRPr>
          </a:p>
          <a:p>
            <a:r>
              <a:rPr lang="en-US" sz="2400" dirty="0"/>
              <a:t>1960s Key Cases</a:t>
            </a:r>
          </a:p>
          <a:p>
            <a:pPr lvl="1"/>
            <a:r>
              <a:rPr lang="en-US" i="1" dirty="0"/>
              <a:t>Brown Shoe </a:t>
            </a:r>
            <a:r>
              <a:rPr lang="en-US" dirty="0"/>
              <a:t>(1962)</a:t>
            </a:r>
          </a:p>
          <a:p>
            <a:pPr lvl="1"/>
            <a:r>
              <a:rPr lang="en-US" i="1" dirty="0" err="1"/>
              <a:t>Phila</a:t>
            </a:r>
            <a:r>
              <a:rPr lang="en-US" i="1" dirty="0"/>
              <a:t>. Nat’l Bank</a:t>
            </a:r>
            <a:r>
              <a:rPr lang="en-US" dirty="0"/>
              <a:t> (1963)</a:t>
            </a:r>
          </a:p>
          <a:p>
            <a:pPr lvl="1"/>
            <a:r>
              <a:rPr lang="en-US" i="1" dirty="0"/>
              <a:t>Von’s</a:t>
            </a:r>
            <a:r>
              <a:rPr lang="en-US" dirty="0"/>
              <a:t> (1966)</a:t>
            </a:r>
          </a:p>
          <a:p>
            <a:pPr lvl="1"/>
            <a:r>
              <a:rPr lang="en-US" i="1" dirty="0"/>
              <a:t>Pabst</a:t>
            </a:r>
            <a:r>
              <a:rPr lang="en-US" dirty="0"/>
              <a:t> (1966)</a:t>
            </a:r>
            <a:br>
              <a:rPr lang="en-US" dirty="0"/>
            </a:br>
            <a:endParaRPr lang="en-US" dirty="0"/>
          </a:p>
          <a:p>
            <a:r>
              <a:rPr lang="en-US" sz="2400" dirty="0"/>
              <a:t>Later Key Cases that Relax the Paradigm </a:t>
            </a:r>
          </a:p>
          <a:p>
            <a:pPr lvl="1"/>
            <a:r>
              <a:rPr lang="en-US" i="1" dirty="0"/>
              <a:t>General Dynamics </a:t>
            </a:r>
            <a:r>
              <a:rPr lang="en-US" dirty="0"/>
              <a:t>(1974)</a:t>
            </a:r>
          </a:p>
          <a:p>
            <a:pPr lvl="1"/>
            <a:r>
              <a:rPr lang="en-US" i="1" dirty="0"/>
              <a:t>Baker Hughes </a:t>
            </a:r>
            <a:r>
              <a:rPr lang="en-US" dirty="0"/>
              <a:t>(1990)</a:t>
            </a:r>
          </a:p>
          <a:p>
            <a:pPr lvl="1"/>
            <a:r>
              <a:rPr lang="en-US" i="1" dirty="0"/>
              <a:t>Heinz </a:t>
            </a:r>
            <a:r>
              <a:rPr lang="en-US" dirty="0"/>
              <a:t>(2001)</a:t>
            </a:r>
          </a:p>
          <a:p>
            <a:pPr lvl="2"/>
            <a:endParaRPr lang="en-US" dirty="0"/>
          </a:p>
        </p:txBody>
      </p:sp>
      <p:sp>
        <p:nvSpPr>
          <p:cNvPr id="20485" name="Slide Number Placeholder 4"/>
          <p:cNvSpPr>
            <a:spLocks noGrp="1"/>
          </p:cNvSpPr>
          <p:nvPr>
            <p:ph type="sldNum" sz="quarter" idx="12"/>
          </p:nvPr>
        </p:nvSpPr>
        <p:spPr>
          <a:noFill/>
        </p:spPr>
        <p:txBody>
          <a:bodyPr/>
          <a:lstStyle/>
          <a:p>
            <a:fld id="{D0014AD8-48CB-4348-885F-F0BF4B70FB27}" type="slidenum">
              <a:rPr lang="en-US" smtClean="0"/>
              <a:pPr/>
              <a:t>2</a:t>
            </a:fld>
            <a:endParaRPr lang="en-US"/>
          </a:p>
        </p:txBody>
      </p:sp>
      <p:sp>
        <p:nvSpPr>
          <p:cNvPr id="4" name="Arrow: Right 3">
            <a:extLst>
              <a:ext uri="{FF2B5EF4-FFF2-40B4-BE49-F238E27FC236}">
                <a16:creationId xmlns:a16="http://schemas.microsoft.com/office/drawing/2014/main" id="{D439F198-6D12-4B03-8CA4-BBE2D2B575DB}"/>
              </a:ext>
            </a:extLst>
          </p:cNvPr>
          <p:cNvSpPr/>
          <p:nvPr/>
        </p:nvSpPr>
        <p:spPr>
          <a:xfrm rot="20099937">
            <a:off x="4947920" y="2804160"/>
            <a:ext cx="934720" cy="2641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4C140AD1-99E4-4720-B24A-32FEB3E94DB5}"/>
              </a:ext>
            </a:extLst>
          </p:cNvPr>
          <p:cNvSpPr/>
          <p:nvPr/>
        </p:nvSpPr>
        <p:spPr>
          <a:xfrm rot="20099937">
            <a:off x="5149250" y="5421541"/>
            <a:ext cx="934720" cy="2641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315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289711"/>
            <a:ext cx="10515600" cy="1325563"/>
          </a:xfrm>
        </p:spPr>
        <p:txBody>
          <a:bodyPr>
            <a:normAutofit/>
          </a:bodyPr>
          <a:lstStyle/>
          <a:p>
            <a:pPr algn="ctr"/>
            <a:r>
              <a:rPr lang="en-US" dirty="0"/>
              <a:t>Strategies for Responding to a Prima Facie Case:</a:t>
            </a:r>
            <a:br>
              <a:rPr lang="en-US" dirty="0"/>
            </a:br>
            <a:r>
              <a:rPr lang="en-US" dirty="0"/>
              <a:t>Burden-Shifting Focus</a:t>
            </a:r>
          </a:p>
        </p:txBody>
      </p:sp>
      <p:sp>
        <p:nvSpPr>
          <p:cNvPr id="4" name="Text Placeholder 3"/>
          <p:cNvSpPr>
            <a:spLocks noGrp="1"/>
          </p:cNvSpPr>
          <p:nvPr>
            <p:ph type="body" idx="1"/>
          </p:nvPr>
        </p:nvSpPr>
        <p:spPr>
          <a:xfrm>
            <a:off x="622169" y="1971611"/>
            <a:ext cx="5297864" cy="477574"/>
          </a:xfrm>
        </p:spPr>
        <p:txBody>
          <a:bodyPr>
            <a:noAutofit/>
          </a:bodyPr>
          <a:lstStyle/>
          <a:p>
            <a:r>
              <a:rPr lang="en-US" sz="2200" dirty="0"/>
              <a:t>Undermine Presumption:</a:t>
            </a:r>
            <a:br>
              <a:rPr lang="en-US" sz="2200" dirty="0"/>
            </a:br>
            <a:r>
              <a:rPr lang="en-US" sz="2200" u="sng" dirty="0"/>
              <a:t>Prevent the Burden from Shifting</a:t>
            </a:r>
          </a:p>
        </p:txBody>
      </p:sp>
      <p:sp>
        <p:nvSpPr>
          <p:cNvPr id="5" name="Content Placeholder 4"/>
          <p:cNvSpPr>
            <a:spLocks noGrp="1"/>
          </p:cNvSpPr>
          <p:nvPr>
            <p:ph sz="half" idx="2"/>
          </p:nvPr>
        </p:nvSpPr>
        <p:spPr>
          <a:xfrm>
            <a:off x="560339" y="2652218"/>
            <a:ext cx="5095744" cy="2843609"/>
          </a:xfrm>
        </p:spPr>
        <p:txBody>
          <a:bodyPr>
            <a:normAutofit fontScale="70000" lnSpcReduction="20000"/>
          </a:bodyPr>
          <a:lstStyle/>
          <a:p>
            <a:r>
              <a:rPr lang="en-US" sz="2400" b="1" i="1" dirty="0">
                <a:solidFill>
                  <a:srgbClr val="C00000"/>
                </a:solidFill>
              </a:rPr>
              <a:t>Challenge market definition</a:t>
            </a:r>
          </a:p>
          <a:p>
            <a:pPr lvl="1"/>
            <a:r>
              <a:rPr lang="en-US" sz="2000" dirty="0"/>
              <a:t>Most typical response!</a:t>
            </a:r>
          </a:p>
          <a:p>
            <a:pPr lvl="1"/>
            <a:r>
              <a:rPr lang="en-US" sz="2000" dirty="0"/>
              <a:t>Product, geographic, or both</a:t>
            </a:r>
          </a:p>
          <a:p>
            <a:pPr lvl="1"/>
            <a:r>
              <a:rPr lang="en-US" sz="2000" dirty="0"/>
              <a:t>E.g., </a:t>
            </a:r>
            <a:r>
              <a:rPr lang="en-US" sz="2000" i="1" dirty="0"/>
              <a:t>H&amp;R Block</a:t>
            </a:r>
            <a:r>
              <a:rPr lang="en-US" sz="2000" dirty="0"/>
              <a:t>, </a:t>
            </a:r>
            <a:r>
              <a:rPr lang="en-US" sz="2000" i="1" dirty="0"/>
              <a:t>Staples</a:t>
            </a:r>
          </a:p>
          <a:p>
            <a:r>
              <a:rPr lang="en-US" sz="2400" b="1" i="1" dirty="0">
                <a:solidFill>
                  <a:srgbClr val="C00000"/>
                </a:solidFill>
              </a:rPr>
              <a:t>Challenge market share statistics</a:t>
            </a:r>
          </a:p>
          <a:p>
            <a:pPr lvl="1"/>
            <a:r>
              <a:rPr lang="en-US" sz="2000" dirty="0"/>
              <a:t>E.g., </a:t>
            </a:r>
            <a:r>
              <a:rPr lang="en-US" sz="1800" i="1" dirty="0"/>
              <a:t>General Dynamics, Baker Hughes</a:t>
            </a:r>
          </a:p>
          <a:p>
            <a:endParaRPr lang="en-US" dirty="0"/>
          </a:p>
        </p:txBody>
      </p:sp>
      <p:sp>
        <p:nvSpPr>
          <p:cNvPr id="6" name="Text Placeholder 5"/>
          <p:cNvSpPr>
            <a:spLocks noGrp="1"/>
          </p:cNvSpPr>
          <p:nvPr>
            <p:ph type="body" sz="quarter" idx="3"/>
          </p:nvPr>
        </p:nvSpPr>
        <p:spPr>
          <a:xfrm>
            <a:off x="5504765" y="1773226"/>
            <a:ext cx="5183188" cy="580897"/>
          </a:xfrm>
        </p:spPr>
        <p:txBody>
          <a:bodyPr>
            <a:normAutofit fontScale="92500" lnSpcReduction="20000"/>
          </a:bodyPr>
          <a:lstStyle/>
          <a:p>
            <a:pPr algn="ctr"/>
            <a:r>
              <a:rPr lang="en-US" dirty="0"/>
              <a:t>Rebut Presumption:</a:t>
            </a:r>
            <a:br>
              <a:rPr lang="en-US" u="sng" dirty="0"/>
            </a:br>
            <a:r>
              <a:rPr lang="en-US" u="sng" dirty="0"/>
              <a:t>Shift Burden Back)</a:t>
            </a:r>
          </a:p>
        </p:txBody>
      </p:sp>
      <p:sp>
        <p:nvSpPr>
          <p:cNvPr id="7" name="Content Placeholder 6"/>
          <p:cNvSpPr>
            <a:spLocks noGrp="1"/>
          </p:cNvSpPr>
          <p:nvPr>
            <p:ph sz="quarter" idx="4"/>
          </p:nvPr>
        </p:nvSpPr>
        <p:spPr>
          <a:xfrm>
            <a:off x="5656083" y="2573453"/>
            <a:ext cx="5183188" cy="3354514"/>
          </a:xfrm>
        </p:spPr>
        <p:txBody>
          <a:bodyPr>
            <a:normAutofit fontScale="70000" lnSpcReduction="20000"/>
          </a:bodyPr>
          <a:lstStyle/>
          <a:p>
            <a:r>
              <a:rPr lang="en-US" sz="2400" b="1" i="1" dirty="0">
                <a:solidFill>
                  <a:srgbClr val="C00000"/>
                </a:solidFill>
              </a:rPr>
              <a:t>Intense Competition Despite high HHI</a:t>
            </a:r>
          </a:p>
          <a:p>
            <a:pPr lvl="1"/>
            <a:r>
              <a:rPr lang="en-US" sz="2000" dirty="0"/>
              <a:t>Typical response</a:t>
            </a:r>
          </a:p>
          <a:p>
            <a:pPr lvl="1"/>
            <a:r>
              <a:rPr lang="en-US" sz="2000" dirty="0"/>
              <a:t>Powerful buyers, continued incentives to compete despite elimination of a competitor</a:t>
            </a:r>
          </a:p>
          <a:p>
            <a:pPr lvl="1"/>
            <a:r>
              <a:rPr lang="en-US" sz="2000" i="1" dirty="0"/>
              <a:t>E.g., Baker Hughes</a:t>
            </a:r>
            <a:endParaRPr lang="en-US" sz="2000" b="1" i="1" dirty="0">
              <a:solidFill>
                <a:srgbClr val="C00000"/>
              </a:solidFill>
            </a:endParaRPr>
          </a:p>
          <a:p>
            <a:r>
              <a:rPr lang="en-US" sz="2400" b="1" i="1" dirty="0">
                <a:solidFill>
                  <a:srgbClr val="C00000"/>
                </a:solidFill>
              </a:rPr>
              <a:t>Ease of Entry </a:t>
            </a:r>
            <a:r>
              <a:rPr lang="en-US" sz="2400" b="1" dirty="0">
                <a:solidFill>
                  <a:srgbClr val="C00000"/>
                </a:solidFill>
              </a:rPr>
              <a:t>(HMGs §9)</a:t>
            </a:r>
            <a:endParaRPr lang="en-US" sz="2400" b="1" i="1" dirty="0">
              <a:solidFill>
                <a:srgbClr val="C00000"/>
              </a:solidFill>
            </a:endParaRPr>
          </a:p>
          <a:p>
            <a:pPr lvl="1"/>
            <a:r>
              <a:rPr lang="en-US" sz="2000" dirty="0"/>
              <a:t>No incentive to raise price (UPP) because it will invite rival entry, expansion, or repositioning</a:t>
            </a:r>
          </a:p>
          <a:p>
            <a:pPr lvl="2"/>
            <a:r>
              <a:rPr lang="en-US" sz="1800" i="1" dirty="0"/>
              <a:t>E.g., Waste Management</a:t>
            </a:r>
          </a:p>
          <a:p>
            <a:pPr lvl="1"/>
            <a:r>
              <a:rPr lang="en-US" sz="2200" dirty="0"/>
              <a:t>Basic question: how will other firms respond to merger</a:t>
            </a:r>
          </a:p>
          <a:p>
            <a:r>
              <a:rPr lang="en-US" sz="2400" b="1" i="1" dirty="0">
                <a:solidFill>
                  <a:srgbClr val="C00000"/>
                </a:solidFill>
              </a:rPr>
              <a:t>Efficiencies </a:t>
            </a:r>
            <a:r>
              <a:rPr lang="en-US" sz="2400" b="1" dirty="0">
                <a:solidFill>
                  <a:srgbClr val="C00000"/>
                </a:solidFill>
              </a:rPr>
              <a:t>(HMGs §10)</a:t>
            </a:r>
            <a:endParaRPr lang="en-US" sz="2400" b="1" i="1" dirty="0">
              <a:solidFill>
                <a:srgbClr val="C00000"/>
              </a:solidFill>
            </a:endParaRPr>
          </a:p>
          <a:p>
            <a:pPr lvl="1"/>
            <a:r>
              <a:rPr lang="en-US" sz="2000" dirty="0"/>
              <a:t>Merger will lead to cost reductions that will create DPP</a:t>
            </a:r>
          </a:p>
          <a:p>
            <a:pPr lvl="2"/>
            <a:r>
              <a:rPr lang="en-US" sz="1800" dirty="0"/>
              <a:t>Merged firm will want to expand, not contract, its output to increase profits</a:t>
            </a:r>
          </a:p>
          <a:p>
            <a:pPr lvl="3"/>
            <a:r>
              <a:rPr lang="en-US" i="1" dirty="0"/>
              <a:t>E.g., Staples</a:t>
            </a:r>
          </a:p>
        </p:txBody>
      </p:sp>
      <p:sp>
        <p:nvSpPr>
          <p:cNvPr id="3" name="Slide Number Placeholder 2"/>
          <p:cNvSpPr>
            <a:spLocks noGrp="1"/>
          </p:cNvSpPr>
          <p:nvPr>
            <p:ph type="sldNum" sz="quarter" idx="12"/>
          </p:nvPr>
        </p:nvSpPr>
        <p:spPr/>
        <p:txBody>
          <a:bodyPr/>
          <a:lstStyle/>
          <a:p>
            <a:fld id="{A3FA0A93-60EE-4E9D-852F-604094E61050}" type="slidenum">
              <a:rPr lang="en-US" smtClean="0"/>
              <a:t>20</a:t>
            </a:fld>
            <a:endParaRPr lang="en-US"/>
          </a:p>
        </p:txBody>
      </p:sp>
      <p:sp>
        <p:nvSpPr>
          <p:cNvPr id="8" name="TextBox 7">
            <a:extLst>
              <a:ext uri="{FF2B5EF4-FFF2-40B4-BE49-F238E27FC236}">
                <a16:creationId xmlns:a16="http://schemas.microsoft.com/office/drawing/2014/main" id="{F6AE515A-261F-4DF4-A126-C2E8DAF9945B}"/>
              </a:ext>
            </a:extLst>
          </p:cNvPr>
          <p:cNvSpPr txBox="1"/>
          <p:nvPr/>
        </p:nvSpPr>
        <p:spPr>
          <a:xfrm>
            <a:off x="1765407" y="4388458"/>
            <a:ext cx="3011388" cy="1323439"/>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Note similarity  to Section 1 ROR; but with greater rebuttal burden on the defendant</a:t>
            </a:r>
            <a:endParaRPr lang="en-US" sz="2000" dirty="0"/>
          </a:p>
        </p:txBody>
      </p:sp>
    </p:spTree>
    <p:extLst>
      <p:ext uri="{BB962C8B-B14F-4D97-AF65-F5344CB8AC3E}">
        <p14:creationId xmlns:p14="http://schemas.microsoft.com/office/powerpoint/2010/main" val="2447933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ADF43-F3C4-4A16-99B0-7E597732ABD3}"/>
              </a:ext>
            </a:extLst>
          </p:cNvPr>
          <p:cNvSpPr>
            <a:spLocks noGrp="1"/>
          </p:cNvSpPr>
          <p:nvPr>
            <p:ph type="title"/>
          </p:nvPr>
        </p:nvSpPr>
        <p:spPr/>
        <p:txBody>
          <a:bodyPr/>
          <a:lstStyle/>
          <a:p>
            <a:r>
              <a:rPr lang="en-US" dirty="0"/>
              <a:t>Baker Hughes on Evolution of Section 7 Rebuttal Analysis </a:t>
            </a:r>
            <a:r>
              <a:rPr lang="en-US" sz="2400" i="1" dirty="0">
                <a:solidFill>
                  <a:srgbClr val="00B0F0"/>
                </a:solidFill>
              </a:rPr>
              <a:t>(pp.717-18)</a:t>
            </a:r>
            <a:endParaRPr lang="en-US" i="1" dirty="0">
              <a:solidFill>
                <a:srgbClr val="00B0F0"/>
              </a:solidFill>
            </a:endParaRPr>
          </a:p>
        </p:txBody>
      </p:sp>
      <p:sp>
        <p:nvSpPr>
          <p:cNvPr id="3" name="Content Placeholder 2">
            <a:extLst>
              <a:ext uri="{FF2B5EF4-FFF2-40B4-BE49-F238E27FC236}">
                <a16:creationId xmlns:a16="http://schemas.microsoft.com/office/drawing/2014/main" id="{1B5C07C4-BAFD-4746-8614-9E3F75BE7E27}"/>
              </a:ext>
            </a:extLst>
          </p:cNvPr>
          <p:cNvSpPr>
            <a:spLocks noGrp="1"/>
          </p:cNvSpPr>
          <p:nvPr>
            <p:ph idx="1"/>
          </p:nvPr>
        </p:nvSpPr>
        <p:spPr>
          <a:xfrm>
            <a:off x="838201" y="1825625"/>
            <a:ext cx="7900446" cy="5103076"/>
          </a:xfrm>
        </p:spPr>
        <p:txBody>
          <a:bodyPr>
            <a:normAutofit fontScale="62500" lnSpcReduction="20000"/>
          </a:bodyPr>
          <a:lstStyle/>
          <a:p>
            <a:pPr marL="0" indent="0">
              <a:buNone/>
            </a:pPr>
            <a:r>
              <a:rPr lang="en-US" i="1" dirty="0">
                <a:solidFill>
                  <a:srgbClr val="C00000"/>
                </a:solidFill>
              </a:rPr>
              <a:t>General Dynamics </a:t>
            </a:r>
            <a:r>
              <a:rPr lang="en-US" dirty="0">
                <a:solidFill>
                  <a:srgbClr val="C00000"/>
                </a:solidFill>
              </a:rPr>
              <a:t>began a line of decisions differing markedly in emphasis from the Court's antitrust cases of the 1960s. </a:t>
            </a:r>
            <a:r>
              <a:rPr lang="en-US" dirty="0"/>
              <a:t>Instead of accepting a firm's market share as virtually conclusive proof of its market power, the Court carefully analyzed defendants’ rebuttal evidence. These cases discarded </a:t>
            </a:r>
            <a:r>
              <a:rPr lang="en-US" i="1" dirty="0"/>
              <a:t>Philadelphia Bank </a:t>
            </a:r>
            <a:r>
              <a:rPr lang="en-US" dirty="0"/>
              <a:t>'s insistence that a defendant “clearly” disprove anticompetitive effect, and instead described the rebuttal burden simply in terms of a “showing.”… </a:t>
            </a:r>
            <a:r>
              <a:rPr lang="en-US" b="1" dirty="0">
                <a:solidFill>
                  <a:srgbClr val="C00000"/>
                </a:solidFill>
                <a:highlight>
                  <a:srgbClr val="FFFF00"/>
                </a:highlight>
              </a:rPr>
              <a:t>Without overruling </a:t>
            </a:r>
            <a:r>
              <a:rPr lang="en-US" b="1" i="1" dirty="0">
                <a:solidFill>
                  <a:srgbClr val="C00000"/>
                </a:solidFill>
                <a:highlight>
                  <a:srgbClr val="FFFF00"/>
                </a:highlight>
              </a:rPr>
              <a:t>Philadelphia Bank, </a:t>
            </a:r>
            <a:r>
              <a:rPr lang="en-US" b="1" dirty="0">
                <a:solidFill>
                  <a:srgbClr val="C00000"/>
                </a:solidFill>
                <a:highlight>
                  <a:srgbClr val="FFFF00"/>
                </a:highlight>
              </a:rPr>
              <a:t>then, the Supreme Court has at the very least lightened the evidentiary burden on a section 7 defendant.</a:t>
            </a:r>
          </a:p>
          <a:p>
            <a:pPr marL="0" indent="0">
              <a:buNone/>
            </a:pPr>
            <a:r>
              <a:rPr lang="en-US" dirty="0"/>
              <a:t>In the aftermath of </a:t>
            </a:r>
            <a:r>
              <a:rPr lang="en-US" i="1" dirty="0"/>
              <a:t>General Dynamics </a:t>
            </a:r>
            <a:r>
              <a:rPr lang="en-US" dirty="0"/>
              <a:t>and its progeny, </a:t>
            </a:r>
            <a:r>
              <a:rPr lang="en-US" dirty="0">
                <a:solidFill>
                  <a:srgbClr val="C00000"/>
                </a:solidFill>
              </a:rPr>
              <a:t>a defendant </a:t>
            </a:r>
            <a:r>
              <a:rPr lang="en-US" dirty="0"/>
              <a:t>seeking to rebut a presumption of anticompetitive effect must show that the </a:t>
            </a:r>
            <a:r>
              <a:rPr lang="en-US" dirty="0">
                <a:solidFill>
                  <a:srgbClr val="C00000"/>
                </a:solidFill>
              </a:rPr>
              <a:t>prima facie case inaccurately predicts the relevant transaction's probable effect on future competition</a:t>
            </a:r>
            <a:r>
              <a:rPr lang="en-US" dirty="0"/>
              <a:t>. </a:t>
            </a:r>
            <a:r>
              <a:rPr lang="en-US" i="1" dirty="0"/>
              <a:t>See American Stores, </a:t>
            </a:r>
            <a:r>
              <a:rPr lang="en-US" dirty="0"/>
              <a:t>872 F.2d at 842 (defendant can rebut prima facie case “through </a:t>
            </a:r>
            <a:r>
              <a:rPr lang="en-US" dirty="0">
                <a:solidFill>
                  <a:srgbClr val="C00000"/>
                </a:solidFill>
              </a:rPr>
              <a:t>evidence </a:t>
            </a:r>
            <a:r>
              <a:rPr lang="en-US" i="1" dirty="0">
                <a:solidFill>
                  <a:srgbClr val="C00000"/>
                </a:solidFill>
              </a:rPr>
              <a:t>demonstrating </a:t>
            </a:r>
            <a:r>
              <a:rPr lang="en-US" dirty="0">
                <a:solidFill>
                  <a:srgbClr val="C00000"/>
                </a:solidFill>
              </a:rPr>
              <a:t>that statistics on market share, market concentration, and market concentration trends portray inaccurately the merger's probable effects on competition”) </a:t>
            </a:r>
            <a:r>
              <a:rPr lang="en-US" dirty="0"/>
              <a:t>(emphasis added); </a:t>
            </a:r>
            <a:r>
              <a:rPr lang="en-US" i="1" dirty="0"/>
              <a:t>cf. Waste Management, </a:t>
            </a:r>
            <a:r>
              <a:rPr lang="en-US" dirty="0"/>
              <a:t>743 F.2d at 981 </a:t>
            </a:r>
            <a:r>
              <a:rPr lang="en-US" dirty="0">
                <a:solidFill>
                  <a:srgbClr val="C00000"/>
                </a:solidFill>
              </a:rPr>
              <a:t>(defendant can rebut prima facie case “by </a:t>
            </a:r>
            <a:r>
              <a:rPr lang="en-US" i="1" dirty="0">
                <a:solidFill>
                  <a:srgbClr val="C00000"/>
                </a:solidFill>
              </a:rPr>
              <a:t>a demonstration </a:t>
            </a:r>
            <a:r>
              <a:rPr lang="en-US" dirty="0">
                <a:solidFill>
                  <a:srgbClr val="C00000"/>
                </a:solidFill>
              </a:rPr>
              <a:t>that the merger will not have anticompetitive effects”) (emphasis added). </a:t>
            </a:r>
          </a:p>
          <a:p>
            <a:pPr marL="0" indent="0">
              <a:buNone/>
            </a:pPr>
            <a:r>
              <a:rPr lang="en-US" dirty="0"/>
              <a:t>“</a:t>
            </a:r>
            <a:r>
              <a:rPr lang="en-US" dirty="0">
                <a:solidFill>
                  <a:srgbClr val="C00000"/>
                </a:solidFill>
              </a:rPr>
              <a:t>The more compelling the prima facie case, the more evidence the defendant must present to rebut it successfully</a:t>
            </a:r>
            <a:r>
              <a:rPr lang="en-US" dirty="0"/>
              <a:t>. A defendant can make the required showing by affirmatively showing why a given transaction is unlikely to substantially lessen competition, or by discrediting the data underlying the initial presumption in the government's favor.”</a:t>
            </a:r>
          </a:p>
          <a:p>
            <a:pPr marL="0" indent="0">
              <a:buNone/>
            </a:pPr>
            <a:endParaRPr lang="en-US" dirty="0"/>
          </a:p>
        </p:txBody>
      </p:sp>
      <p:sp>
        <p:nvSpPr>
          <p:cNvPr id="4" name="Slide Number Placeholder 3">
            <a:extLst>
              <a:ext uri="{FF2B5EF4-FFF2-40B4-BE49-F238E27FC236}">
                <a16:creationId xmlns:a16="http://schemas.microsoft.com/office/drawing/2014/main" id="{623D9061-21CE-4547-ACEE-5A681FB0E82B}"/>
              </a:ext>
            </a:extLst>
          </p:cNvPr>
          <p:cNvSpPr>
            <a:spLocks noGrp="1"/>
          </p:cNvSpPr>
          <p:nvPr>
            <p:ph type="sldNum" sz="quarter" idx="12"/>
          </p:nvPr>
        </p:nvSpPr>
        <p:spPr/>
        <p:txBody>
          <a:bodyPr/>
          <a:lstStyle/>
          <a:p>
            <a:fld id="{A3FA0A93-60EE-4E9D-852F-604094E61050}" type="slidenum">
              <a:rPr lang="en-US" smtClean="0"/>
              <a:t>21</a:t>
            </a:fld>
            <a:endParaRPr lang="en-US"/>
          </a:p>
        </p:txBody>
      </p:sp>
      <p:sp>
        <p:nvSpPr>
          <p:cNvPr id="5" name="TextBox 4">
            <a:extLst>
              <a:ext uri="{FF2B5EF4-FFF2-40B4-BE49-F238E27FC236}">
                <a16:creationId xmlns:a16="http://schemas.microsoft.com/office/drawing/2014/main" id="{4B163A5A-148D-4B1F-A757-205D1AEC469C}"/>
              </a:ext>
            </a:extLst>
          </p:cNvPr>
          <p:cNvSpPr txBox="1"/>
          <p:nvPr/>
        </p:nvSpPr>
        <p:spPr>
          <a:xfrm flipH="1">
            <a:off x="9341837" y="5611099"/>
            <a:ext cx="2441544" cy="387286"/>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The “Sliding Scale”</a:t>
            </a:r>
            <a:endParaRPr lang="en-US" sz="2000" b="1" i="1" dirty="0">
              <a:solidFill>
                <a:schemeClr val="accent1">
                  <a:lumMod val="75000"/>
                </a:schemeClr>
              </a:solidFill>
            </a:endParaRPr>
          </a:p>
        </p:txBody>
      </p:sp>
      <p:cxnSp>
        <p:nvCxnSpPr>
          <p:cNvPr id="6" name="Straight Arrow Connector 25">
            <a:extLst>
              <a:ext uri="{FF2B5EF4-FFF2-40B4-BE49-F238E27FC236}">
                <a16:creationId xmlns:a16="http://schemas.microsoft.com/office/drawing/2014/main" id="{00D605B3-3FF9-4479-8A9B-8244DB3FE618}"/>
              </a:ext>
            </a:extLst>
          </p:cNvPr>
          <p:cNvCxnSpPr>
            <a:cxnSpLocks noChangeShapeType="1"/>
          </p:cNvCxnSpPr>
          <p:nvPr/>
        </p:nvCxnSpPr>
        <p:spPr bwMode="auto">
          <a:xfrm flipH="1" flipV="1">
            <a:off x="8610601" y="5524107"/>
            <a:ext cx="580533" cy="173984"/>
          </a:xfrm>
          <a:prstGeom prst="straightConnector1">
            <a:avLst/>
          </a:prstGeom>
          <a:noFill/>
          <a:ln w="38100" algn="ctr">
            <a:solidFill>
              <a:srgbClr val="0070C0"/>
            </a:solidFill>
            <a:round/>
            <a:headEnd/>
            <a:tailEnd type="arrow" w="med" len="med"/>
          </a:ln>
        </p:spPr>
      </p:cxnSp>
      <p:sp>
        <p:nvSpPr>
          <p:cNvPr id="7" name="TextBox 6">
            <a:extLst>
              <a:ext uri="{FF2B5EF4-FFF2-40B4-BE49-F238E27FC236}">
                <a16:creationId xmlns:a16="http://schemas.microsoft.com/office/drawing/2014/main" id="{423C4907-E674-418A-BE25-A6312454894F}"/>
              </a:ext>
            </a:extLst>
          </p:cNvPr>
          <p:cNvSpPr txBox="1"/>
          <p:nvPr/>
        </p:nvSpPr>
        <p:spPr>
          <a:xfrm flipH="1">
            <a:off x="9609820" y="4275943"/>
            <a:ext cx="1743979" cy="977191"/>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The two ways </a:t>
            </a:r>
            <a:br>
              <a:rPr lang="en-US" sz="2000" b="1" dirty="0">
                <a:solidFill>
                  <a:schemeClr val="accent1">
                    <a:lumMod val="75000"/>
                  </a:schemeClr>
                </a:solidFill>
              </a:rPr>
            </a:br>
            <a:r>
              <a:rPr lang="en-US" sz="2000" b="1" dirty="0">
                <a:solidFill>
                  <a:schemeClr val="accent1">
                    <a:lumMod val="75000"/>
                  </a:schemeClr>
                </a:solidFill>
              </a:rPr>
              <a:t>to rebut presumption</a:t>
            </a:r>
            <a:endParaRPr lang="en-US" sz="2000" b="1" i="1" dirty="0">
              <a:solidFill>
                <a:schemeClr val="accent1">
                  <a:lumMod val="75000"/>
                </a:schemeClr>
              </a:solidFill>
            </a:endParaRPr>
          </a:p>
        </p:txBody>
      </p:sp>
      <p:cxnSp>
        <p:nvCxnSpPr>
          <p:cNvPr id="8" name="Straight Arrow Connector 25">
            <a:extLst>
              <a:ext uri="{FF2B5EF4-FFF2-40B4-BE49-F238E27FC236}">
                <a16:creationId xmlns:a16="http://schemas.microsoft.com/office/drawing/2014/main" id="{537AE197-A02B-4128-B24B-8D8266329A09}"/>
              </a:ext>
            </a:extLst>
          </p:cNvPr>
          <p:cNvCxnSpPr>
            <a:cxnSpLocks noChangeShapeType="1"/>
          </p:cNvCxnSpPr>
          <p:nvPr/>
        </p:nvCxnSpPr>
        <p:spPr bwMode="auto">
          <a:xfrm flipH="1">
            <a:off x="8488665" y="4796785"/>
            <a:ext cx="817629" cy="265462"/>
          </a:xfrm>
          <a:prstGeom prst="straightConnector1">
            <a:avLst/>
          </a:prstGeom>
          <a:noFill/>
          <a:ln w="38100" algn="ctr">
            <a:solidFill>
              <a:srgbClr val="0070C0"/>
            </a:solidFill>
            <a:round/>
            <a:headEnd/>
            <a:tailEnd type="arrow" w="med" len="med"/>
          </a:ln>
        </p:spPr>
      </p:cxnSp>
      <p:cxnSp>
        <p:nvCxnSpPr>
          <p:cNvPr id="12" name="Straight Arrow Connector 25">
            <a:extLst>
              <a:ext uri="{FF2B5EF4-FFF2-40B4-BE49-F238E27FC236}">
                <a16:creationId xmlns:a16="http://schemas.microsoft.com/office/drawing/2014/main" id="{3A622D01-9B56-473D-B714-D85D0808ED0A}"/>
              </a:ext>
            </a:extLst>
          </p:cNvPr>
          <p:cNvCxnSpPr>
            <a:cxnSpLocks noChangeShapeType="1"/>
          </p:cNvCxnSpPr>
          <p:nvPr/>
        </p:nvCxnSpPr>
        <p:spPr bwMode="auto">
          <a:xfrm flipH="1">
            <a:off x="8488665" y="4485072"/>
            <a:ext cx="817630" cy="0"/>
          </a:xfrm>
          <a:prstGeom prst="straightConnector1">
            <a:avLst/>
          </a:prstGeom>
          <a:noFill/>
          <a:ln w="38100" algn="ctr">
            <a:solidFill>
              <a:srgbClr val="0070C0"/>
            </a:solidFill>
            <a:round/>
            <a:headEnd/>
            <a:tailEnd type="arrow" w="med" len="med"/>
          </a:ln>
        </p:spPr>
      </p:cxnSp>
      <p:sp>
        <p:nvSpPr>
          <p:cNvPr id="14" name="TextBox 13">
            <a:extLst>
              <a:ext uri="{FF2B5EF4-FFF2-40B4-BE49-F238E27FC236}">
                <a16:creationId xmlns:a16="http://schemas.microsoft.com/office/drawing/2014/main" id="{84D0641E-F4EF-4B59-A4EF-62532DA7FBEB}"/>
              </a:ext>
            </a:extLst>
          </p:cNvPr>
          <p:cNvSpPr txBox="1"/>
          <p:nvPr/>
        </p:nvSpPr>
        <p:spPr>
          <a:xfrm flipH="1">
            <a:off x="9798499" y="2174963"/>
            <a:ext cx="1528220" cy="682238"/>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The end of </a:t>
            </a:r>
            <a:br>
              <a:rPr lang="en-US" sz="2000" b="1" dirty="0">
                <a:solidFill>
                  <a:schemeClr val="accent1">
                    <a:lumMod val="75000"/>
                  </a:schemeClr>
                </a:solidFill>
              </a:rPr>
            </a:br>
            <a:r>
              <a:rPr lang="en-US" sz="2000" b="1" dirty="0">
                <a:solidFill>
                  <a:schemeClr val="accent1">
                    <a:lumMod val="75000"/>
                  </a:schemeClr>
                </a:solidFill>
              </a:rPr>
              <a:t>the 1960s</a:t>
            </a:r>
            <a:endParaRPr lang="en-US" sz="2000" b="1" i="1" dirty="0">
              <a:solidFill>
                <a:schemeClr val="accent1">
                  <a:lumMod val="75000"/>
                </a:schemeClr>
              </a:solidFill>
            </a:endParaRPr>
          </a:p>
        </p:txBody>
      </p:sp>
      <p:cxnSp>
        <p:nvCxnSpPr>
          <p:cNvPr id="15" name="Straight Arrow Connector 25">
            <a:extLst>
              <a:ext uri="{FF2B5EF4-FFF2-40B4-BE49-F238E27FC236}">
                <a16:creationId xmlns:a16="http://schemas.microsoft.com/office/drawing/2014/main" id="{A22F5D3B-2F5C-4E6E-9A3B-4AE74D9604F9}"/>
              </a:ext>
            </a:extLst>
          </p:cNvPr>
          <p:cNvCxnSpPr>
            <a:cxnSpLocks noChangeShapeType="1"/>
          </p:cNvCxnSpPr>
          <p:nvPr/>
        </p:nvCxnSpPr>
        <p:spPr bwMode="auto">
          <a:xfrm flipH="1" flipV="1">
            <a:off x="8990818" y="2174963"/>
            <a:ext cx="580533" cy="173984"/>
          </a:xfrm>
          <a:prstGeom prst="straightConnector1">
            <a:avLst/>
          </a:prstGeom>
          <a:noFill/>
          <a:ln w="38100" algn="ctr">
            <a:solidFill>
              <a:srgbClr val="0070C0"/>
            </a:solidFill>
            <a:round/>
            <a:headEnd/>
            <a:tailEnd type="arrow" w="med" len="med"/>
          </a:ln>
        </p:spPr>
      </p:cxnSp>
      <p:cxnSp>
        <p:nvCxnSpPr>
          <p:cNvPr id="16" name="Straight Arrow Connector 25">
            <a:extLst>
              <a:ext uri="{FF2B5EF4-FFF2-40B4-BE49-F238E27FC236}">
                <a16:creationId xmlns:a16="http://schemas.microsoft.com/office/drawing/2014/main" id="{43B1522B-BB26-44AB-8FFB-0F90CE982949}"/>
              </a:ext>
            </a:extLst>
          </p:cNvPr>
          <p:cNvCxnSpPr>
            <a:cxnSpLocks noChangeShapeType="1"/>
          </p:cNvCxnSpPr>
          <p:nvPr/>
        </p:nvCxnSpPr>
        <p:spPr bwMode="auto">
          <a:xfrm flipH="1">
            <a:off x="8992793" y="2553487"/>
            <a:ext cx="627002" cy="394976"/>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3810352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4236-FEEC-422B-A60B-2D4CF1349D91}"/>
              </a:ext>
            </a:extLst>
          </p:cNvPr>
          <p:cNvSpPr>
            <a:spLocks noGrp="1"/>
          </p:cNvSpPr>
          <p:nvPr>
            <p:ph type="title"/>
          </p:nvPr>
        </p:nvSpPr>
        <p:spPr/>
        <p:txBody>
          <a:bodyPr/>
          <a:lstStyle/>
          <a:p>
            <a:r>
              <a:rPr lang="en-US" dirty="0"/>
              <a:t>Evolution of Section 7: </a:t>
            </a:r>
            <a:br>
              <a:rPr lang="en-US" dirty="0"/>
            </a:br>
            <a:r>
              <a:rPr lang="en-US" dirty="0"/>
              <a:t>Reducing the Defendant’s Rebuttal Burden </a:t>
            </a:r>
            <a:r>
              <a:rPr lang="en-US" sz="1800" i="1" dirty="0">
                <a:solidFill>
                  <a:srgbClr val="00B0F0"/>
                </a:solidFill>
              </a:rPr>
              <a:t>(pp.718-19)</a:t>
            </a:r>
            <a:endParaRPr lang="en-US" i="1" dirty="0">
              <a:solidFill>
                <a:srgbClr val="00B0F0"/>
              </a:solidFill>
            </a:endParaRPr>
          </a:p>
        </p:txBody>
      </p:sp>
      <p:sp>
        <p:nvSpPr>
          <p:cNvPr id="3" name="Content Placeholder 2">
            <a:extLst>
              <a:ext uri="{FF2B5EF4-FFF2-40B4-BE49-F238E27FC236}">
                <a16:creationId xmlns:a16="http://schemas.microsoft.com/office/drawing/2014/main" id="{28007256-7F91-43BB-B623-F45BCBD15799}"/>
              </a:ext>
            </a:extLst>
          </p:cNvPr>
          <p:cNvSpPr>
            <a:spLocks noGrp="1"/>
          </p:cNvSpPr>
          <p:nvPr>
            <p:ph idx="1"/>
          </p:nvPr>
        </p:nvSpPr>
        <p:spPr>
          <a:xfrm>
            <a:off x="329152" y="1968287"/>
            <a:ext cx="8758287" cy="5032375"/>
          </a:xfrm>
        </p:spPr>
        <p:txBody>
          <a:bodyPr>
            <a:normAutofit fontScale="70000" lnSpcReduction="20000"/>
          </a:bodyPr>
          <a:lstStyle/>
          <a:p>
            <a:r>
              <a:rPr lang="en-US" dirty="0"/>
              <a:t>By focusing on the future, section 7 gives a court the uncertain task of assessing probabilities. </a:t>
            </a:r>
            <a:r>
              <a:rPr lang="en-US" dirty="0">
                <a:solidFill>
                  <a:srgbClr val="C00000"/>
                </a:solidFill>
              </a:rPr>
              <a:t>In this setting, allocation of the burdens of proof assumes particular importance</a:t>
            </a:r>
            <a:r>
              <a:rPr lang="en-US" dirty="0"/>
              <a:t>. By shifting the burden of producing evidence, present law allows both sides to make competing predictions about a transaction's effects. If the burden of production imposed on a defendant is unduly onerous, the distinction between that burden and the ultimate burden of persuasion—always an elusive distinction in practice —disintegrates completely. </a:t>
            </a:r>
            <a:r>
              <a:rPr lang="en-US" dirty="0">
                <a:solidFill>
                  <a:srgbClr val="C00000"/>
                </a:solidFill>
              </a:rPr>
              <a:t>A defendant required to produce evidence “clearly” disproving future anticompetitive effects must essentially persuade the trier of fact on the ultimate issue in the case—whether a transaction is likely to lessen competition substantially. Absent express instructions to the contrary, we are loath to depart from settled principles and impose such a heavy burden</a:t>
            </a:r>
            <a:r>
              <a:rPr lang="en-US" dirty="0"/>
              <a:t>.</a:t>
            </a:r>
          </a:p>
          <a:p>
            <a:r>
              <a:rPr lang="en-US" dirty="0">
                <a:solidFill>
                  <a:srgbClr val="C00000"/>
                </a:solidFill>
              </a:rPr>
              <a:t>Imposing a heavy burden of production on a defendant would be particularly anomalous where, as here, it is easy to establish a prima facie case. </a:t>
            </a:r>
            <a:r>
              <a:rPr lang="en-US" dirty="0"/>
              <a:t>The government, after all, can carry its initial burden of production simply by presenting market concentration statistics. To allow the government virtually to rest its case at that point, leaving the defendant to prove the core of the dispute, would grossly inflate the role of statistics in actions brought under section 7. </a:t>
            </a:r>
            <a:r>
              <a:rPr lang="en-US" dirty="0">
                <a:solidFill>
                  <a:srgbClr val="C00000"/>
                </a:solidFill>
              </a:rPr>
              <a:t>The Herfindahl–Hirschman Index cannot guarantee litigation victories. </a:t>
            </a:r>
          </a:p>
          <a:p>
            <a:r>
              <a:rPr lang="en-US" dirty="0"/>
              <a:t>… </a:t>
            </a:r>
            <a:r>
              <a:rPr lang="en-US" dirty="0">
                <a:solidFill>
                  <a:srgbClr val="C00000"/>
                </a:solidFill>
              </a:rPr>
              <a:t>Requiring a “clear showing” in this setting would move far toward forcing a defendant to rebut a probability with a certainty.</a:t>
            </a:r>
          </a:p>
          <a:p>
            <a:endParaRPr lang="en-US" dirty="0">
              <a:solidFill>
                <a:srgbClr val="C00000"/>
              </a:solidFill>
            </a:endParaRPr>
          </a:p>
          <a:p>
            <a:endParaRPr lang="en-US" dirty="0">
              <a:solidFill>
                <a:srgbClr val="C00000"/>
              </a:solidFill>
            </a:endParaRPr>
          </a:p>
        </p:txBody>
      </p:sp>
      <p:sp>
        <p:nvSpPr>
          <p:cNvPr id="4" name="Slide Number Placeholder 3">
            <a:extLst>
              <a:ext uri="{FF2B5EF4-FFF2-40B4-BE49-F238E27FC236}">
                <a16:creationId xmlns:a16="http://schemas.microsoft.com/office/drawing/2014/main" id="{2AF090EC-547C-4451-8C23-2E2D34CDA748}"/>
              </a:ext>
            </a:extLst>
          </p:cNvPr>
          <p:cNvSpPr>
            <a:spLocks noGrp="1"/>
          </p:cNvSpPr>
          <p:nvPr>
            <p:ph type="sldNum" sz="quarter" idx="12"/>
          </p:nvPr>
        </p:nvSpPr>
        <p:spPr/>
        <p:txBody>
          <a:bodyPr/>
          <a:lstStyle/>
          <a:p>
            <a:fld id="{A3FA0A93-60EE-4E9D-852F-604094E61050}" type="slidenum">
              <a:rPr lang="en-US" smtClean="0"/>
              <a:t>22</a:t>
            </a:fld>
            <a:endParaRPr lang="en-US"/>
          </a:p>
        </p:txBody>
      </p:sp>
      <p:sp>
        <p:nvSpPr>
          <p:cNvPr id="5" name="TextBox 4">
            <a:extLst>
              <a:ext uri="{FF2B5EF4-FFF2-40B4-BE49-F238E27FC236}">
                <a16:creationId xmlns:a16="http://schemas.microsoft.com/office/drawing/2014/main" id="{5F00805F-BF3D-43FE-9F4D-3AFBFA458A41}"/>
              </a:ext>
            </a:extLst>
          </p:cNvPr>
          <p:cNvSpPr txBox="1"/>
          <p:nvPr/>
        </p:nvSpPr>
        <p:spPr>
          <a:xfrm flipH="1">
            <a:off x="9534426" y="4371680"/>
            <a:ext cx="2441544" cy="977191"/>
          </a:xfrm>
          <a:prstGeom prst="rect">
            <a:avLst/>
          </a:prstGeom>
          <a:noFill/>
          <a:ln w="38100">
            <a:solidFill>
              <a:schemeClr val="accent1">
                <a:lumMod val="75000"/>
              </a:schemeClr>
            </a:solidFill>
          </a:ln>
        </p:spPr>
        <p:txBody>
          <a:bodyPr wrap="square" rtlCol="0">
            <a:spAutoFit/>
          </a:bodyPr>
          <a:lstStyle/>
          <a:p>
            <a:pPr>
              <a:lnSpc>
                <a:spcPts val="2300"/>
              </a:lnSpc>
            </a:pPr>
            <a:r>
              <a:rPr lang="en-US" sz="2400" b="1" i="1" dirty="0">
                <a:solidFill>
                  <a:schemeClr val="accent1">
                    <a:lumMod val="75000"/>
                  </a:schemeClr>
                </a:solidFill>
              </a:rPr>
              <a:t>But </a:t>
            </a:r>
            <a:r>
              <a:rPr lang="en-US" sz="2400" b="1" dirty="0">
                <a:solidFill>
                  <a:schemeClr val="accent1">
                    <a:lumMod val="75000"/>
                  </a:schemeClr>
                </a:solidFill>
              </a:rPr>
              <a:t>-- Rejecting the instructions of </a:t>
            </a:r>
            <a:r>
              <a:rPr lang="en-US" sz="2400" b="1" i="1" dirty="0" err="1">
                <a:solidFill>
                  <a:schemeClr val="accent1">
                    <a:lumMod val="75000"/>
                  </a:schemeClr>
                </a:solidFill>
              </a:rPr>
              <a:t>PNB</a:t>
            </a:r>
            <a:r>
              <a:rPr lang="en-US" sz="2400" b="1" i="1" dirty="0">
                <a:solidFill>
                  <a:schemeClr val="accent1">
                    <a:lumMod val="75000"/>
                  </a:schemeClr>
                </a:solidFill>
              </a:rPr>
              <a:t> ?</a:t>
            </a:r>
          </a:p>
        </p:txBody>
      </p:sp>
      <p:cxnSp>
        <p:nvCxnSpPr>
          <p:cNvPr id="6" name="Straight Arrow Connector 25">
            <a:extLst>
              <a:ext uri="{FF2B5EF4-FFF2-40B4-BE49-F238E27FC236}">
                <a16:creationId xmlns:a16="http://schemas.microsoft.com/office/drawing/2014/main" id="{A253BBD3-7315-45FE-B228-7E9D75EE6957}"/>
              </a:ext>
            </a:extLst>
          </p:cNvPr>
          <p:cNvCxnSpPr>
            <a:cxnSpLocks noChangeShapeType="1"/>
          </p:cNvCxnSpPr>
          <p:nvPr/>
        </p:nvCxnSpPr>
        <p:spPr bwMode="auto">
          <a:xfrm flipH="1" flipV="1">
            <a:off x="8610600" y="4197696"/>
            <a:ext cx="580533" cy="173984"/>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172178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B6DD6-9551-4514-9A6B-D20F8D77D337}"/>
              </a:ext>
            </a:extLst>
          </p:cNvPr>
          <p:cNvSpPr>
            <a:spLocks noGrp="1"/>
          </p:cNvSpPr>
          <p:nvPr>
            <p:ph type="title"/>
          </p:nvPr>
        </p:nvSpPr>
        <p:spPr/>
        <p:txBody>
          <a:bodyPr/>
          <a:lstStyle/>
          <a:p>
            <a:r>
              <a:rPr lang="en-US" dirty="0"/>
              <a:t>Baker Hughes – Basic 3-Step Burden Shifting Approach </a:t>
            </a:r>
            <a:r>
              <a:rPr lang="en-US" sz="2000" i="1" dirty="0">
                <a:solidFill>
                  <a:srgbClr val="00B0F0"/>
                </a:solidFill>
              </a:rPr>
              <a:t>(p.711)</a:t>
            </a:r>
            <a:endParaRPr lang="en-US" i="1" dirty="0">
              <a:solidFill>
                <a:srgbClr val="00B0F0"/>
              </a:solidFill>
            </a:endParaRPr>
          </a:p>
        </p:txBody>
      </p:sp>
      <p:sp>
        <p:nvSpPr>
          <p:cNvPr id="3" name="Content Placeholder 2">
            <a:extLst>
              <a:ext uri="{FF2B5EF4-FFF2-40B4-BE49-F238E27FC236}">
                <a16:creationId xmlns:a16="http://schemas.microsoft.com/office/drawing/2014/main" id="{294CDB9F-3A4D-4E49-AFCA-63BFC10FAC4E}"/>
              </a:ext>
            </a:extLst>
          </p:cNvPr>
          <p:cNvSpPr>
            <a:spLocks noGrp="1"/>
          </p:cNvSpPr>
          <p:nvPr>
            <p:ph idx="1"/>
          </p:nvPr>
        </p:nvSpPr>
        <p:spPr>
          <a:xfrm>
            <a:off x="479983" y="1420272"/>
            <a:ext cx="7466814" cy="4351338"/>
          </a:xfrm>
        </p:spPr>
        <p:txBody>
          <a:bodyPr>
            <a:noAutofit/>
          </a:bodyPr>
          <a:lstStyle/>
          <a:p>
            <a:pPr marL="0" indent="0">
              <a:buNone/>
            </a:pPr>
            <a:r>
              <a:rPr lang="en-US" sz="2000" dirty="0"/>
              <a:t>“The basic outline of a section 7 horizontal acquisition case is familiar.” </a:t>
            </a:r>
          </a:p>
          <a:p>
            <a:pPr marL="0" indent="0">
              <a:buNone/>
            </a:pPr>
            <a:r>
              <a:rPr lang="en-US" sz="2000" b="1" dirty="0">
                <a:solidFill>
                  <a:srgbClr val="0070C0"/>
                </a:solidFill>
              </a:rPr>
              <a:t>[Step 1] </a:t>
            </a:r>
            <a:r>
              <a:rPr lang="en-US" sz="2000" dirty="0"/>
              <a:t>“By showing that a transaction will lead to undue concentration in the market for a particular product in a particular geographic area, the government establishes a presumption that the transaction will substantially lessen competition.” </a:t>
            </a:r>
          </a:p>
          <a:p>
            <a:pPr marL="0" indent="0">
              <a:buNone/>
            </a:pPr>
            <a:r>
              <a:rPr lang="en-US" sz="2000" b="1" dirty="0">
                <a:solidFill>
                  <a:srgbClr val="0070C0"/>
                </a:solidFill>
              </a:rPr>
              <a:t>[Step 2] </a:t>
            </a:r>
            <a:r>
              <a:rPr lang="en-US" sz="2000" dirty="0"/>
              <a:t>“The burden of producing evidence to rebut this presumption then shifts to the defendant.” </a:t>
            </a:r>
          </a:p>
          <a:p>
            <a:pPr marL="0" indent="0">
              <a:buNone/>
            </a:pPr>
            <a:r>
              <a:rPr lang="en-US" sz="2000" b="1" dirty="0">
                <a:solidFill>
                  <a:srgbClr val="0070C0"/>
                </a:solidFill>
              </a:rPr>
              <a:t>[Step 3] </a:t>
            </a:r>
            <a:r>
              <a:rPr lang="en-US" sz="2000" dirty="0"/>
              <a:t>“If the defendant successfully rebuts the presumption, the burden of producing additional evidence of anticompetitive effect shifts to the government, and merges with the ultimate burden of persuasion, which remains with the government at all times.” ….</a:t>
            </a:r>
          </a:p>
          <a:p>
            <a:pPr marL="0" indent="0">
              <a:buNone/>
            </a:pPr>
            <a:r>
              <a:rPr lang="en-US" sz="2000" dirty="0"/>
              <a:t>“</a:t>
            </a:r>
            <a:r>
              <a:rPr lang="en-US" sz="2000" dirty="0">
                <a:solidFill>
                  <a:srgbClr val="C00000"/>
                </a:solidFill>
              </a:rPr>
              <a:t>The more compelling the prima facie case, the more evidence the defendant must present to rebut it successfully</a:t>
            </a:r>
            <a:r>
              <a:rPr lang="en-US" sz="2000" dirty="0"/>
              <a:t>. A defendant can make the required showing by affirmatively showing why a given transaction is unlikely to substantially lessen competition, or by discrediting the data underlying the initial presumption in the government's favor.”</a:t>
            </a:r>
          </a:p>
          <a:p>
            <a:pPr marL="0" indent="0">
              <a:buNone/>
            </a:pP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9CB3E18F-7415-407C-8847-96D62157BF9C}"/>
              </a:ext>
            </a:extLst>
          </p:cNvPr>
          <p:cNvSpPr>
            <a:spLocks noGrp="1"/>
          </p:cNvSpPr>
          <p:nvPr>
            <p:ph type="sldNum" sz="quarter" idx="12"/>
          </p:nvPr>
        </p:nvSpPr>
        <p:spPr/>
        <p:txBody>
          <a:bodyPr/>
          <a:lstStyle/>
          <a:p>
            <a:fld id="{A3FA0A93-60EE-4E9D-852F-604094E61050}" type="slidenum">
              <a:rPr lang="en-US" smtClean="0"/>
              <a:t>23</a:t>
            </a:fld>
            <a:endParaRPr lang="en-US" dirty="0"/>
          </a:p>
        </p:txBody>
      </p:sp>
      <p:sp>
        <p:nvSpPr>
          <p:cNvPr id="5" name="TextBox 4">
            <a:extLst>
              <a:ext uri="{FF2B5EF4-FFF2-40B4-BE49-F238E27FC236}">
                <a16:creationId xmlns:a16="http://schemas.microsoft.com/office/drawing/2014/main" id="{ADF88C3C-D7B4-46CC-9EC0-1BF9CC614168}"/>
              </a:ext>
            </a:extLst>
          </p:cNvPr>
          <p:cNvSpPr txBox="1"/>
          <p:nvPr/>
        </p:nvSpPr>
        <p:spPr>
          <a:xfrm flipH="1">
            <a:off x="8993168" y="1792157"/>
            <a:ext cx="2818617" cy="1567096"/>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The 3 Steps.  Note Rebuttal Burden of “Production” vs “Persuasion” (as in </a:t>
            </a:r>
            <a:r>
              <a:rPr lang="en-US" sz="2000" b="1" dirty="0" err="1">
                <a:solidFill>
                  <a:schemeClr val="accent1">
                    <a:lumMod val="75000"/>
                  </a:schemeClr>
                </a:solidFill>
              </a:rPr>
              <a:t>PNB</a:t>
            </a:r>
            <a:r>
              <a:rPr lang="en-US" sz="2000" b="1" dirty="0">
                <a:solidFill>
                  <a:schemeClr val="accent1">
                    <a:lumMod val="75000"/>
                  </a:schemeClr>
                </a:solidFill>
              </a:rPr>
              <a:t>).</a:t>
            </a:r>
            <a:endParaRPr lang="en-US" sz="2000" b="1" i="1" dirty="0">
              <a:solidFill>
                <a:schemeClr val="accent1">
                  <a:lumMod val="75000"/>
                </a:schemeClr>
              </a:solidFill>
            </a:endParaRPr>
          </a:p>
        </p:txBody>
      </p:sp>
      <p:cxnSp>
        <p:nvCxnSpPr>
          <p:cNvPr id="6" name="Straight Arrow Connector 25">
            <a:extLst>
              <a:ext uri="{FF2B5EF4-FFF2-40B4-BE49-F238E27FC236}">
                <a16:creationId xmlns:a16="http://schemas.microsoft.com/office/drawing/2014/main" id="{7285C933-3C5D-43C4-B359-6C89521B2CAB}"/>
              </a:ext>
            </a:extLst>
          </p:cNvPr>
          <p:cNvCxnSpPr>
            <a:cxnSpLocks noChangeShapeType="1"/>
          </p:cNvCxnSpPr>
          <p:nvPr/>
        </p:nvCxnSpPr>
        <p:spPr bwMode="auto">
          <a:xfrm flipH="1">
            <a:off x="7098385" y="2818614"/>
            <a:ext cx="1512215" cy="263951"/>
          </a:xfrm>
          <a:prstGeom prst="straightConnector1">
            <a:avLst/>
          </a:prstGeom>
          <a:noFill/>
          <a:ln w="38100" algn="ctr">
            <a:solidFill>
              <a:srgbClr val="0070C0"/>
            </a:solidFill>
            <a:round/>
            <a:headEnd/>
            <a:tailEnd type="arrow" w="med" len="med"/>
          </a:ln>
        </p:spPr>
      </p:cxnSp>
      <p:sp>
        <p:nvSpPr>
          <p:cNvPr id="9" name="TextBox 8">
            <a:extLst>
              <a:ext uri="{FF2B5EF4-FFF2-40B4-BE49-F238E27FC236}">
                <a16:creationId xmlns:a16="http://schemas.microsoft.com/office/drawing/2014/main" id="{592ABEE5-BC9D-4304-917D-FEFC6C93E51A}"/>
              </a:ext>
            </a:extLst>
          </p:cNvPr>
          <p:cNvSpPr txBox="1"/>
          <p:nvPr/>
        </p:nvSpPr>
        <p:spPr>
          <a:xfrm flipH="1">
            <a:off x="8993168" y="4650187"/>
            <a:ext cx="2441544" cy="977191"/>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The “Sliding Scale” (as stated elsewhere later in the opinion).</a:t>
            </a:r>
            <a:endParaRPr lang="en-US" sz="2000" b="1" i="1" dirty="0">
              <a:solidFill>
                <a:schemeClr val="accent1">
                  <a:lumMod val="75000"/>
                </a:schemeClr>
              </a:solidFill>
            </a:endParaRPr>
          </a:p>
        </p:txBody>
      </p:sp>
      <p:cxnSp>
        <p:nvCxnSpPr>
          <p:cNvPr id="10" name="Straight Arrow Connector 25">
            <a:extLst>
              <a:ext uri="{FF2B5EF4-FFF2-40B4-BE49-F238E27FC236}">
                <a16:creationId xmlns:a16="http://schemas.microsoft.com/office/drawing/2014/main" id="{97A013C4-2418-4184-A4B7-7449D8B05A2D}"/>
              </a:ext>
            </a:extLst>
          </p:cNvPr>
          <p:cNvCxnSpPr>
            <a:cxnSpLocks noChangeShapeType="1"/>
          </p:cNvCxnSpPr>
          <p:nvPr/>
        </p:nvCxnSpPr>
        <p:spPr bwMode="auto">
          <a:xfrm flipH="1">
            <a:off x="7482135" y="5236948"/>
            <a:ext cx="1205451" cy="98623"/>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2987390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C7F51-2B5E-451B-819A-FC905DE3A6F0}"/>
              </a:ext>
            </a:extLst>
          </p:cNvPr>
          <p:cNvSpPr>
            <a:spLocks noGrp="1"/>
          </p:cNvSpPr>
          <p:nvPr>
            <p:ph type="title"/>
          </p:nvPr>
        </p:nvSpPr>
        <p:spPr/>
        <p:txBody>
          <a:bodyPr/>
          <a:lstStyle/>
          <a:p>
            <a:r>
              <a:rPr lang="en-US" dirty="0"/>
              <a:t>What Explains the Weakening of the Structural Presumption?</a:t>
            </a:r>
            <a:br>
              <a:rPr lang="en-US" dirty="0"/>
            </a:br>
            <a:br>
              <a:rPr lang="en-US" dirty="0"/>
            </a:br>
            <a:r>
              <a:rPr lang="en-US" u="sng" dirty="0"/>
              <a:t>Answer</a:t>
            </a:r>
            <a:r>
              <a:rPr lang="en-US" dirty="0"/>
              <a:t>: </a:t>
            </a:r>
            <a:r>
              <a:rPr lang="en-US" i="1" dirty="0"/>
              <a:t>Economics and Politics Changed, as Did the World Economy</a:t>
            </a:r>
          </a:p>
        </p:txBody>
      </p:sp>
      <p:sp>
        <p:nvSpPr>
          <p:cNvPr id="3" name="Text Placeholder 2">
            <a:extLst>
              <a:ext uri="{FF2B5EF4-FFF2-40B4-BE49-F238E27FC236}">
                <a16:creationId xmlns:a16="http://schemas.microsoft.com/office/drawing/2014/main" id="{DBFD41D7-2831-4F4A-8BB8-1050EC6C8DF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BCEAC1A-96E0-40C8-9B76-35A230D8CC2C}"/>
              </a:ext>
            </a:extLst>
          </p:cNvPr>
          <p:cNvSpPr>
            <a:spLocks noGrp="1"/>
          </p:cNvSpPr>
          <p:nvPr>
            <p:ph type="sldNum" sz="quarter" idx="12"/>
          </p:nvPr>
        </p:nvSpPr>
        <p:spPr/>
        <p:txBody>
          <a:bodyPr/>
          <a:lstStyle/>
          <a:p>
            <a:fld id="{A3FA0A93-60EE-4E9D-852F-604094E61050}" type="slidenum">
              <a:rPr lang="en-US" smtClean="0"/>
              <a:t>24</a:t>
            </a:fld>
            <a:endParaRPr lang="en-US"/>
          </a:p>
        </p:txBody>
      </p:sp>
    </p:spTree>
    <p:extLst>
      <p:ext uri="{BB962C8B-B14F-4D97-AF65-F5344CB8AC3E}">
        <p14:creationId xmlns:p14="http://schemas.microsoft.com/office/powerpoint/2010/main" val="4269932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76ED4-8EB6-4552-B332-C93EEA53A939}"/>
              </a:ext>
            </a:extLst>
          </p:cNvPr>
          <p:cNvSpPr>
            <a:spLocks noGrp="1"/>
          </p:cNvSpPr>
          <p:nvPr>
            <p:ph type="title"/>
          </p:nvPr>
        </p:nvSpPr>
        <p:spPr/>
        <p:txBody>
          <a:bodyPr>
            <a:normAutofit/>
          </a:bodyPr>
          <a:lstStyle/>
          <a:p>
            <a:r>
              <a:rPr lang="en-US" sz="3200" dirty="0"/>
              <a:t>Sidebar 5-2: Decline of the Structure/Conduct/Performance Paradigm</a:t>
            </a:r>
          </a:p>
        </p:txBody>
      </p:sp>
      <p:sp>
        <p:nvSpPr>
          <p:cNvPr id="3" name="Content Placeholder 2">
            <a:extLst>
              <a:ext uri="{FF2B5EF4-FFF2-40B4-BE49-F238E27FC236}">
                <a16:creationId xmlns:a16="http://schemas.microsoft.com/office/drawing/2014/main" id="{F11C6045-5788-47D6-BDAE-173294ADE2A5}"/>
              </a:ext>
            </a:extLst>
          </p:cNvPr>
          <p:cNvSpPr>
            <a:spLocks noGrp="1"/>
          </p:cNvSpPr>
          <p:nvPr>
            <p:ph idx="1"/>
          </p:nvPr>
        </p:nvSpPr>
        <p:spPr>
          <a:xfrm>
            <a:off x="838200" y="1690688"/>
            <a:ext cx="10515600" cy="4870367"/>
          </a:xfrm>
        </p:spPr>
        <p:txBody>
          <a:bodyPr/>
          <a:lstStyle/>
          <a:p>
            <a:r>
              <a:rPr lang="en-US" i="1" dirty="0">
                <a:solidFill>
                  <a:srgbClr val="C00000"/>
                </a:solidFill>
              </a:rPr>
              <a:t>How economics explains the weakening of the structural presumption? </a:t>
            </a:r>
          </a:p>
          <a:p>
            <a:r>
              <a:rPr lang="en-US" dirty="0"/>
              <a:t>Critical empirical work showed that relationship was weak and noisy </a:t>
            </a:r>
          </a:p>
          <a:p>
            <a:pPr lvl="1"/>
            <a:r>
              <a:rPr lang="en-US" dirty="0"/>
              <a:t>Earlier work made cross-industry comparison of industries with different concentration levels.  </a:t>
            </a:r>
          </a:p>
          <a:p>
            <a:pPr lvl="1"/>
            <a:r>
              <a:rPr lang="en-US" dirty="0"/>
              <a:t>But, studies did not adequately control for relevant industry-specific factors </a:t>
            </a:r>
          </a:p>
          <a:p>
            <a:pPr lvl="1"/>
            <a:r>
              <a:rPr lang="en-US" dirty="0"/>
              <a:t>E.g., High concentration might be caused by lower cost technology, so higher concentration should not be condemned </a:t>
            </a:r>
          </a:p>
          <a:p>
            <a:r>
              <a:rPr lang="en-US" dirty="0"/>
              <a:t>But </a:t>
            </a:r>
            <a:r>
              <a:rPr lang="en-US" dirty="0">
                <a:solidFill>
                  <a:srgbClr val="C00000"/>
                </a:solidFill>
              </a:rPr>
              <a:t>more recent studies </a:t>
            </a:r>
            <a:r>
              <a:rPr lang="en-US" dirty="0"/>
              <a:t>have corrected these flaws and do indicate the relevance of concentration, albeit along with other factors (p. 728)</a:t>
            </a:r>
          </a:p>
          <a:p>
            <a:pPr lvl="1"/>
            <a:r>
              <a:rPr lang="en-US" i="1" dirty="0">
                <a:solidFill>
                  <a:srgbClr val="C00000"/>
                </a:solidFill>
              </a:rPr>
              <a:t>Comment: Chicagoland commentators ignore these recent studies!</a:t>
            </a:r>
          </a:p>
          <a:p>
            <a:endParaRPr lang="en-US" dirty="0"/>
          </a:p>
        </p:txBody>
      </p:sp>
      <p:sp>
        <p:nvSpPr>
          <p:cNvPr id="4" name="Slide Number Placeholder 3">
            <a:extLst>
              <a:ext uri="{FF2B5EF4-FFF2-40B4-BE49-F238E27FC236}">
                <a16:creationId xmlns:a16="http://schemas.microsoft.com/office/drawing/2014/main" id="{C62AA488-9F48-40E6-B5E7-41415E34FCF5}"/>
              </a:ext>
            </a:extLst>
          </p:cNvPr>
          <p:cNvSpPr>
            <a:spLocks noGrp="1"/>
          </p:cNvSpPr>
          <p:nvPr>
            <p:ph type="sldNum" sz="quarter" idx="12"/>
          </p:nvPr>
        </p:nvSpPr>
        <p:spPr/>
        <p:txBody>
          <a:bodyPr/>
          <a:lstStyle/>
          <a:p>
            <a:fld id="{A3FA0A93-60EE-4E9D-852F-604094E61050}" type="slidenum">
              <a:rPr lang="en-US" smtClean="0"/>
              <a:t>25</a:t>
            </a:fld>
            <a:endParaRPr lang="en-US"/>
          </a:p>
        </p:txBody>
      </p:sp>
    </p:spTree>
    <p:extLst>
      <p:ext uri="{BB962C8B-B14F-4D97-AF65-F5344CB8AC3E}">
        <p14:creationId xmlns:p14="http://schemas.microsoft.com/office/powerpoint/2010/main" val="793232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0E2E8-342B-49D9-B522-32D5466C9660}"/>
              </a:ext>
            </a:extLst>
          </p:cNvPr>
          <p:cNvSpPr>
            <a:spLocks noGrp="1"/>
          </p:cNvSpPr>
          <p:nvPr>
            <p:ph type="title"/>
          </p:nvPr>
        </p:nvSpPr>
        <p:spPr>
          <a:xfrm>
            <a:off x="838200" y="311962"/>
            <a:ext cx="10515600" cy="1325563"/>
          </a:xfrm>
        </p:spPr>
        <p:txBody>
          <a:bodyPr/>
          <a:lstStyle/>
          <a:p>
            <a:r>
              <a:rPr lang="en-US" dirty="0"/>
              <a:t>Original Cross-Industry Regression Analysis</a:t>
            </a:r>
          </a:p>
        </p:txBody>
      </p:sp>
      <p:sp>
        <p:nvSpPr>
          <p:cNvPr id="3" name="Content Placeholder 2">
            <a:extLst>
              <a:ext uri="{FF2B5EF4-FFF2-40B4-BE49-F238E27FC236}">
                <a16:creationId xmlns:a16="http://schemas.microsoft.com/office/drawing/2014/main" id="{C17B30A0-1DD3-4091-B3DA-5F7C428C9DAF}"/>
              </a:ext>
            </a:extLst>
          </p:cNvPr>
          <p:cNvSpPr>
            <a:spLocks noGrp="1"/>
          </p:cNvSpPr>
          <p:nvPr>
            <p:ph idx="1"/>
          </p:nvPr>
        </p:nvSpPr>
        <p:spPr>
          <a:ln>
            <a:noFill/>
          </a:ln>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CAF9B28C-4A12-44BF-BB41-E3F49A80E4A7}"/>
              </a:ext>
            </a:extLst>
          </p:cNvPr>
          <p:cNvSpPr>
            <a:spLocks noGrp="1"/>
          </p:cNvSpPr>
          <p:nvPr>
            <p:ph type="sldNum" sz="quarter" idx="12"/>
          </p:nvPr>
        </p:nvSpPr>
        <p:spPr/>
        <p:txBody>
          <a:bodyPr/>
          <a:lstStyle/>
          <a:p>
            <a:fld id="{A3FA0A93-60EE-4E9D-852F-604094E61050}" type="slidenum">
              <a:rPr lang="en-US" smtClean="0"/>
              <a:t>26</a:t>
            </a:fld>
            <a:endParaRPr lang="en-US"/>
          </a:p>
        </p:txBody>
      </p:sp>
      <p:cxnSp>
        <p:nvCxnSpPr>
          <p:cNvPr id="6" name="Straight Connector 5">
            <a:extLst>
              <a:ext uri="{FF2B5EF4-FFF2-40B4-BE49-F238E27FC236}">
                <a16:creationId xmlns:a16="http://schemas.microsoft.com/office/drawing/2014/main" id="{F0E911D6-762A-42DA-BAF4-A69806B8BFC8}"/>
              </a:ext>
            </a:extLst>
          </p:cNvPr>
          <p:cNvCxnSpPr/>
          <p:nvPr/>
        </p:nvCxnSpPr>
        <p:spPr>
          <a:xfrm>
            <a:off x="1541124" y="2157573"/>
            <a:ext cx="0" cy="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BB3AC0A-A83C-4D06-A59E-5E69DF997FB8}"/>
              </a:ext>
            </a:extLst>
          </p:cNvPr>
          <p:cNvCxnSpPr>
            <a:cxnSpLocks/>
          </p:cNvCxnSpPr>
          <p:nvPr/>
        </p:nvCxnSpPr>
        <p:spPr>
          <a:xfrm>
            <a:off x="1171254" y="2106202"/>
            <a:ext cx="30822" cy="3421295"/>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9D2C65AF-25DC-45AF-B0BF-B7A1B203CEC7}"/>
              </a:ext>
            </a:extLst>
          </p:cNvPr>
          <p:cNvCxnSpPr>
            <a:cxnSpLocks/>
          </p:cNvCxnSpPr>
          <p:nvPr/>
        </p:nvCxnSpPr>
        <p:spPr>
          <a:xfrm flipH="1">
            <a:off x="1171254" y="5527497"/>
            <a:ext cx="4039457"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3B78659A-C51C-4494-82BE-198AC8BAE7BA}"/>
              </a:ext>
            </a:extLst>
          </p:cNvPr>
          <p:cNvCxnSpPr>
            <a:cxnSpLocks/>
          </p:cNvCxnSpPr>
          <p:nvPr/>
        </p:nvCxnSpPr>
        <p:spPr>
          <a:xfrm flipV="1">
            <a:off x="1721777" y="2608639"/>
            <a:ext cx="2661007" cy="250334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B98E3C0-24A1-47CE-8D60-C1DAE1EB345B}"/>
              </a:ext>
            </a:extLst>
          </p:cNvPr>
          <p:cNvSpPr txBox="1"/>
          <p:nvPr/>
        </p:nvSpPr>
        <p:spPr>
          <a:xfrm>
            <a:off x="143838" y="2106202"/>
            <a:ext cx="1058238" cy="646331"/>
          </a:xfrm>
          <a:prstGeom prst="rect">
            <a:avLst/>
          </a:prstGeom>
          <a:noFill/>
        </p:spPr>
        <p:txBody>
          <a:bodyPr wrap="square" rtlCol="0">
            <a:spAutoFit/>
          </a:bodyPr>
          <a:lstStyle/>
          <a:p>
            <a:r>
              <a:rPr lang="en-US" b="1" dirty="0"/>
              <a:t>Industry Margin</a:t>
            </a:r>
          </a:p>
        </p:txBody>
      </p:sp>
      <p:sp>
        <p:nvSpPr>
          <p:cNvPr id="18" name="TextBox 17">
            <a:extLst>
              <a:ext uri="{FF2B5EF4-FFF2-40B4-BE49-F238E27FC236}">
                <a16:creationId xmlns:a16="http://schemas.microsoft.com/office/drawing/2014/main" id="{DD53387B-5F5D-43B3-90F3-048EFCDD5903}"/>
              </a:ext>
            </a:extLst>
          </p:cNvPr>
          <p:cNvSpPr txBox="1"/>
          <p:nvPr/>
        </p:nvSpPr>
        <p:spPr>
          <a:xfrm>
            <a:off x="3554858" y="5630778"/>
            <a:ext cx="1655853" cy="646331"/>
          </a:xfrm>
          <a:prstGeom prst="rect">
            <a:avLst/>
          </a:prstGeom>
          <a:noFill/>
        </p:spPr>
        <p:txBody>
          <a:bodyPr wrap="square" rtlCol="0">
            <a:spAutoFit/>
          </a:bodyPr>
          <a:lstStyle/>
          <a:p>
            <a:r>
              <a:rPr lang="en-US" b="1" dirty="0"/>
              <a:t>Industry Concentration</a:t>
            </a:r>
          </a:p>
        </p:txBody>
      </p:sp>
      <p:sp>
        <p:nvSpPr>
          <p:cNvPr id="20" name="TextBox 19">
            <a:extLst>
              <a:ext uri="{FF2B5EF4-FFF2-40B4-BE49-F238E27FC236}">
                <a16:creationId xmlns:a16="http://schemas.microsoft.com/office/drawing/2014/main" id="{E40CE925-40CD-4220-ABDB-BD975C405BCE}"/>
              </a:ext>
            </a:extLst>
          </p:cNvPr>
          <p:cNvSpPr txBox="1"/>
          <p:nvPr/>
        </p:nvSpPr>
        <p:spPr>
          <a:xfrm>
            <a:off x="6981291" y="1190726"/>
            <a:ext cx="4372509" cy="5078313"/>
          </a:xfrm>
          <a:prstGeom prst="rect">
            <a:avLst/>
          </a:prstGeom>
          <a:noFill/>
          <a:ln w="28575">
            <a:solidFill>
              <a:srgbClr val="0070C0"/>
            </a:solidFill>
          </a:ln>
        </p:spPr>
        <p:txBody>
          <a:bodyPr wrap="square" rtlCol="0">
            <a:spAutoFit/>
          </a:bodyPr>
          <a:lstStyle/>
          <a:p>
            <a:pPr algn="ctr"/>
            <a:r>
              <a:rPr lang="en-US" u="sng" dirty="0"/>
              <a:t>Criticisms</a:t>
            </a:r>
            <a:br>
              <a:rPr lang="en-US" dirty="0"/>
            </a:br>
            <a:endParaRPr lang="en-US" dirty="0"/>
          </a:p>
          <a:p>
            <a:pPr marL="285750" indent="-285750">
              <a:buFontTx/>
              <a:buChar char="-"/>
            </a:pPr>
            <a:r>
              <a:rPr lang="en-US" dirty="0"/>
              <a:t>Failure to control for other factors</a:t>
            </a:r>
            <a:br>
              <a:rPr lang="en-US" dirty="0"/>
            </a:br>
            <a:endParaRPr lang="en-US" dirty="0"/>
          </a:p>
          <a:p>
            <a:pPr marL="285750" indent="-285750">
              <a:buFontTx/>
              <a:buChar char="-"/>
            </a:pPr>
            <a:r>
              <a:rPr lang="en-US" dirty="0"/>
              <a:t>Many differences among industry technology that account for both high margins and high concentration</a:t>
            </a:r>
            <a:br>
              <a:rPr lang="en-US" dirty="0"/>
            </a:br>
            <a:endParaRPr lang="en-US" dirty="0"/>
          </a:p>
          <a:p>
            <a:pPr marL="285750" indent="-285750">
              <a:buFontTx/>
              <a:buChar char="-"/>
            </a:pPr>
            <a:r>
              <a:rPr lang="en-US" u="sng" dirty="0"/>
              <a:t>Example</a:t>
            </a:r>
            <a:r>
              <a:rPr lang="en-US" dirty="0"/>
              <a:t>: Auto </a:t>
            </a:r>
            <a:r>
              <a:rPr lang="en-US" dirty="0" err="1"/>
              <a:t>Mfg</a:t>
            </a:r>
            <a:r>
              <a:rPr lang="en-US" dirty="0"/>
              <a:t> is highly capital intensive with scale economies. Only room for a few firms, so concentration high, and need high margins to recover fixed costs.</a:t>
            </a:r>
            <a:br>
              <a:rPr lang="en-US" dirty="0"/>
            </a:br>
            <a:endParaRPr lang="en-US" dirty="0"/>
          </a:p>
          <a:p>
            <a:pPr marL="285750" indent="-285750">
              <a:buFontTx/>
              <a:buChar char="-"/>
            </a:pPr>
            <a:r>
              <a:rPr lang="en-US" u="sng" dirty="0"/>
              <a:t>Example</a:t>
            </a:r>
            <a:r>
              <a:rPr lang="en-US" dirty="0"/>
              <a:t>: supermarkets have lower scale and fewer fixed costs, which leads to low concentration and low margins</a:t>
            </a:r>
          </a:p>
          <a:p>
            <a:pPr marL="285750" indent="-285750">
              <a:buFontTx/>
              <a:buChar char="-"/>
            </a:pPr>
            <a:endParaRPr lang="en-US" dirty="0"/>
          </a:p>
        </p:txBody>
      </p:sp>
    </p:spTree>
    <p:extLst>
      <p:ext uri="{BB962C8B-B14F-4D97-AF65-F5344CB8AC3E}">
        <p14:creationId xmlns:p14="http://schemas.microsoft.com/office/powerpoint/2010/main" val="3900658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0E2E8-342B-49D9-B522-32D5466C9660}"/>
              </a:ext>
            </a:extLst>
          </p:cNvPr>
          <p:cNvSpPr>
            <a:spLocks noGrp="1"/>
          </p:cNvSpPr>
          <p:nvPr>
            <p:ph type="title"/>
          </p:nvPr>
        </p:nvSpPr>
        <p:spPr>
          <a:xfrm>
            <a:off x="838200" y="311962"/>
            <a:ext cx="10515600" cy="1325563"/>
          </a:xfrm>
        </p:spPr>
        <p:txBody>
          <a:bodyPr/>
          <a:lstStyle/>
          <a:p>
            <a:r>
              <a:rPr lang="en-US" dirty="0"/>
              <a:t>Later Single-Industry Regression Analysis</a:t>
            </a:r>
          </a:p>
        </p:txBody>
      </p:sp>
      <p:sp>
        <p:nvSpPr>
          <p:cNvPr id="3" name="Content Placeholder 2">
            <a:extLst>
              <a:ext uri="{FF2B5EF4-FFF2-40B4-BE49-F238E27FC236}">
                <a16:creationId xmlns:a16="http://schemas.microsoft.com/office/drawing/2014/main" id="{C17B30A0-1DD3-4091-B3DA-5F7C428C9DAF}"/>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CAF9B28C-4A12-44BF-BB41-E3F49A80E4A7}"/>
              </a:ext>
            </a:extLst>
          </p:cNvPr>
          <p:cNvSpPr>
            <a:spLocks noGrp="1"/>
          </p:cNvSpPr>
          <p:nvPr>
            <p:ph type="sldNum" sz="quarter" idx="12"/>
          </p:nvPr>
        </p:nvSpPr>
        <p:spPr/>
        <p:txBody>
          <a:bodyPr/>
          <a:lstStyle/>
          <a:p>
            <a:fld id="{A3FA0A93-60EE-4E9D-852F-604094E61050}" type="slidenum">
              <a:rPr lang="en-US" smtClean="0"/>
              <a:t>27</a:t>
            </a:fld>
            <a:endParaRPr lang="en-US"/>
          </a:p>
        </p:txBody>
      </p:sp>
      <p:cxnSp>
        <p:nvCxnSpPr>
          <p:cNvPr id="6" name="Straight Connector 5">
            <a:extLst>
              <a:ext uri="{FF2B5EF4-FFF2-40B4-BE49-F238E27FC236}">
                <a16:creationId xmlns:a16="http://schemas.microsoft.com/office/drawing/2014/main" id="{F0E911D6-762A-42DA-BAF4-A69806B8BFC8}"/>
              </a:ext>
            </a:extLst>
          </p:cNvPr>
          <p:cNvCxnSpPr/>
          <p:nvPr/>
        </p:nvCxnSpPr>
        <p:spPr>
          <a:xfrm>
            <a:off x="1541124" y="2157573"/>
            <a:ext cx="0" cy="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BB3AC0A-A83C-4D06-A59E-5E69DF997FB8}"/>
              </a:ext>
            </a:extLst>
          </p:cNvPr>
          <p:cNvCxnSpPr>
            <a:cxnSpLocks/>
          </p:cNvCxnSpPr>
          <p:nvPr/>
        </p:nvCxnSpPr>
        <p:spPr>
          <a:xfrm>
            <a:off x="1171254" y="2106202"/>
            <a:ext cx="30822" cy="3421295"/>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9D2C65AF-25DC-45AF-B0BF-B7A1B203CEC7}"/>
              </a:ext>
            </a:extLst>
          </p:cNvPr>
          <p:cNvCxnSpPr>
            <a:cxnSpLocks/>
          </p:cNvCxnSpPr>
          <p:nvPr/>
        </p:nvCxnSpPr>
        <p:spPr>
          <a:xfrm flipH="1">
            <a:off x="1171254" y="5527497"/>
            <a:ext cx="4039457"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3B78659A-C51C-4494-82BE-198AC8BAE7BA}"/>
              </a:ext>
            </a:extLst>
          </p:cNvPr>
          <p:cNvCxnSpPr>
            <a:cxnSpLocks/>
          </p:cNvCxnSpPr>
          <p:nvPr/>
        </p:nvCxnSpPr>
        <p:spPr>
          <a:xfrm flipV="1">
            <a:off x="1535130" y="3622030"/>
            <a:ext cx="3871009" cy="64860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B98E3C0-24A1-47CE-8D60-C1DAE1EB345B}"/>
              </a:ext>
            </a:extLst>
          </p:cNvPr>
          <p:cNvSpPr txBox="1"/>
          <p:nvPr/>
        </p:nvSpPr>
        <p:spPr>
          <a:xfrm>
            <a:off x="143838" y="2106202"/>
            <a:ext cx="1027416" cy="369332"/>
          </a:xfrm>
          <a:prstGeom prst="rect">
            <a:avLst/>
          </a:prstGeom>
          <a:noFill/>
        </p:spPr>
        <p:txBody>
          <a:bodyPr wrap="square" rtlCol="0">
            <a:spAutoFit/>
          </a:bodyPr>
          <a:lstStyle/>
          <a:p>
            <a:r>
              <a:rPr lang="en-US" b="1" dirty="0"/>
              <a:t>Price</a:t>
            </a:r>
          </a:p>
        </p:txBody>
      </p:sp>
      <p:sp>
        <p:nvSpPr>
          <p:cNvPr id="18" name="TextBox 17">
            <a:extLst>
              <a:ext uri="{FF2B5EF4-FFF2-40B4-BE49-F238E27FC236}">
                <a16:creationId xmlns:a16="http://schemas.microsoft.com/office/drawing/2014/main" id="{DD53387B-5F5D-43B3-90F3-048EFCDD5903}"/>
              </a:ext>
            </a:extLst>
          </p:cNvPr>
          <p:cNvSpPr txBox="1"/>
          <p:nvPr/>
        </p:nvSpPr>
        <p:spPr>
          <a:xfrm>
            <a:off x="3554858" y="5630778"/>
            <a:ext cx="1655853" cy="646331"/>
          </a:xfrm>
          <a:prstGeom prst="rect">
            <a:avLst/>
          </a:prstGeom>
          <a:noFill/>
        </p:spPr>
        <p:txBody>
          <a:bodyPr wrap="square" rtlCol="0">
            <a:spAutoFit/>
          </a:bodyPr>
          <a:lstStyle/>
          <a:p>
            <a:r>
              <a:rPr lang="en-US" b="1" dirty="0"/>
              <a:t>Concentration </a:t>
            </a:r>
          </a:p>
          <a:p>
            <a:r>
              <a:rPr lang="en-US" b="1" dirty="0"/>
              <a:t>in local </a:t>
            </a:r>
            <a:r>
              <a:rPr lang="en-US" b="1" dirty="0" err="1"/>
              <a:t>mkts</a:t>
            </a:r>
            <a:endParaRPr lang="en-US" b="1" dirty="0"/>
          </a:p>
        </p:txBody>
      </p:sp>
      <p:sp>
        <p:nvSpPr>
          <p:cNvPr id="20" name="TextBox 19">
            <a:extLst>
              <a:ext uri="{FF2B5EF4-FFF2-40B4-BE49-F238E27FC236}">
                <a16:creationId xmlns:a16="http://schemas.microsoft.com/office/drawing/2014/main" id="{E40CE925-40CD-4220-ABDB-BD975C405BCE}"/>
              </a:ext>
            </a:extLst>
          </p:cNvPr>
          <p:cNvSpPr txBox="1"/>
          <p:nvPr/>
        </p:nvSpPr>
        <p:spPr>
          <a:xfrm>
            <a:off x="6793711" y="1365705"/>
            <a:ext cx="3980181" cy="5078313"/>
          </a:xfrm>
          <a:prstGeom prst="rect">
            <a:avLst/>
          </a:prstGeom>
          <a:noFill/>
          <a:ln>
            <a:solidFill>
              <a:srgbClr val="0070C0"/>
            </a:solidFill>
          </a:ln>
        </p:spPr>
        <p:txBody>
          <a:bodyPr wrap="square" rtlCol="0">
            <a:spAutoFit/>
          </a:bodyPr>
          <a:lstStyle/>
          <a:p>
            <a:pPr marL="285750" indent="-285750">
              <a:buFontTx/>
              <a:buChar char="-"/>
            </a:pPr>
            <a:r>
              <a:rPr lang="en-US" dirty="0"/>
              <a:t>Later studies looked at prices within a single industry across local markets that differed in concentration </a:t>
            </a:r>
          </a:p>
          <a:p>
            <a:pPr marL="285750" indent="-285750">
              <a:buFontTx/>
              <a:buChar char="-"/>
            </a:pPr>
            <a:endParaRPr lang="en-US" dirty="0"/>
          </a:p>
          <a:p>
            <a:pPr marL="285750" indent="-285750">
              <a:buFontTx/>
              <a:buChar char="-"/>
            </a:pPr>
            <a:r>
              <a:rPr lang="en-US" b="1" dirty="0">
                <a:solidFill>
                  <a:srgbClr val="C00000"/>
                </a:solidFill>
              </a:rPr>
              <a:t>Studies controlled for other factors, such as local cost levels, entry barriers.</a:t>
            </a:r>
            <a:br>
              <a:rPr lang="en-US" b="1" dirty="0">
                <a:solidFill>
                  <a:srgbClr val="C00000"/>
                </a:solidFill>
              </a:rPr>
            </a:br>
            <a:endParaRPr lang="en-US" b="1" dirty="0">
              <a:solidFill>
                <a:srgbClr val="C00000"/>
              </a:solidFill>
            </a:endParaRPr>
          </a:p>
          <a:p>
            <a:pPr marL="285750" indent="-285750">
              <a:buFontTx/>
              <a:buChar char="-"/>
            </a:pPr>
            <a:r>
              <a:rPr lang="en-US" dirty="0"/>
              <a:t>Studies found that higher concentration was associated with higher prices, on average</a:t>
            </a:r>
            <a:br>
              <a:rPr lang="en-US" dirty="0"/>
            </a:br>
            <a:endParaRPr lang="en-US" dirty="0"/>
          </a:p>
          <a:p>
            <a:pPr marL="285750" indent="-285750">
              <a:buFontTx/>
              <a:buChar char="-"/>
            </a:pPr>
            <a:r>
              <a:rPr lang="en-US" dirty="0">
                <a:solidFill>
                  <a:srgbClr val="C00000"/>
                </a:solidFill>
              </a:rPr>
              <a:t>However, the impact is not terribly large from small differences in concentration.</a:t>
            </a:r>
          </a:p>
          <a:p>
            <a:pPr marL="285750" indent="-285750">
              <a:buFontTx/>
              <a:buChar char="-"/>
            </a:pPr>
            <a:endParaRPr lang="en-US" dirty="0"/>
          </a:p>
          <a:p>
            <a:pPr marL="285750" indent="-285750">
              <a:buFontTx/>
              <a:buChar char="-"/>
            </a:pPr>
            <a:r>
              <a:rPr lang="en-US" dirty="0"/>
              <a:t>Relationship is also “noisy,” i.e., other factors also are highly relevant.</a:t>
            </a:r>
          </a:p>
        </p:txBody>
      </p:sp>
      <p:sp>
        <p:nvSpPr>
          <p:cNvPr id="9" name="TextBox 8">
            <a:extLst>
              <a:ext uri="{FF2B5EF4-FFF2-40B4-BE49-F238E27FC236}">
                <a16:creationId xmlns:a16="http://schemas.microsoft.com/office/drawing/2014/main" id="{FEEC7500-4B06-471A-A1DA-7C0EAE2E76A0}"/>
              </a:ext>
            </a:extLst>
          </p:cNvPr>
          <p:cNvSpPr txBox="1"/>
          <p:nvPr/>
        </p:nvSpPr>
        <p:spPr>
          <a:xfrm>
            <a:off x="2169042" y="2860158"/>
            <a:ext cx="45719" cy="369332"/>
          </a:xfrm>
          <a:prstGeom prst="rect">
            <a:avLst/>
          </a:prstGeom>
          <a:noFill/>
        </p:spPr>
        <p:txBody>
          <a:bodyPr wrap="square" rtlCol="0">
            <a:spAutoFit/>
          </a:bodyPr>
          <a:lstStyle/>
          <a:p>
            <a:r>
              <a:rPr lang="en-US" dirty="0"/>
              <a:t>x</a:t>
            </a:r>
          </a:p>
        </p:txBody>
      </p:sp>
      <p:sp>
        <p:nvSpPr>
          <p:cNvPr id="11" name="TextBox 10">
            <a:extLst>
              <a:ext uri="{FF2B5EF4-FFF2-40B4-BE49-F238E27FC236}">
                <a16:creationId xmlns:a16="http://schemas.microsoft.com/office/drawing/2014/main" id="{4DF55617-B519-4607-9AA7-A18B4BA77D39}"/>
              </a:ext>
            </a:extLst>
          </p:cNvPr>
          <p:cNvSpPr txBox="1"/>
          <p:nvPr/>
        </p:nvSpPr>
        <p:spPr>
          <a:xfrm>
            <a:off x="2331224" y="3302427"/>
            <a:ext cx="45719" cy="369332"/>
          </a:xfrm>
          <a:prstGeom prst="rect">
            <a:avLst/>
          </a:prstGeom>
          <a:noFill/>
        </p:spPr>
        <p:txBody>
          <a:bodyPr wrap="square" rtlCol="0">
            <a:spAutoFit/>
          </a:bodyPr>
          <a:lstStyle/>
          <a:p>
            <a:r>
              <a:rPr lang="en-US" dirty="0"/>
              <a:t>x</a:t>
            </a:r>
          </a:p>
        </p:txBody>
      </p:sp>
      <p:sp>
        <p:nvSpPr>
          <p:cNvPr id="12" name="TextBox 11">
            <a:extLst>
              <a:ext uri="{FF2B5EF4-FFF2-40B4-BE49-F238E27FC236}">
                <a16:creationId xmlns:a16="http://schemas.microsoft.com/office/drawing/2014/main" id="{48958A5A-98CC-4165-875F-1829B6E27C35}"/>
              </a:ext>
            </a:extLst>
          </p:cNvPr>
          <p:cNvSpPr txBox="1"/>
          <p:nvPr/>
        </p:nvSpPr>
        <p:spPr>
          <a:xfrm>
            <a:off x="2272299" y="4555173"/>
            <a:ext cx="45719" cy="369332"/>
          </a:xfrm>
          <a:prstGeom prst="rect">
            <a:avLst/>
          </a:prstGeom>
          <a:noFill/>
        </p:spPr>
        <p:txBody>
          <a:bodyPr wrap="square" rtlCol="0">
            <a:spAutoFit/>
          </a:bodyPr>
          <a:lstStyle/>
          <a:p>
            <a:r>
              <a:rPr lang="en-US" dirty="0"/>
              <a:t>x</a:t>
            </a:r>
          </a:p>
        </p:txBody>
      </p:sp>
      <p:sp>
        <p:nvSpPr>
          <p:cNvPr id="14" name="TextBox 13">
            <a:extLst>
              <a:ext uri="{FF2B5EF4-FFF2-40B4-BE49-F238E27FC236}">
                <a16:creationId xmlns:a16="http://schemas.microsoft.com/office/drawing/2014/main" id="{FFF74BB1-C44C-4478-B9D0-F0985A0F7F97}"/>
              </a:ext>
            </a:extLst>
          </p:cNvPr>
          <p:cNvSpPr txBox="1"/>
          <p:nvPr/>
        </p:nvSpPr>
        <p:spPr>
          <a:xfrm>
            <a:off x="1908156" y="3800347"/>
            <a:ext cx="45719" cy="369332"/>
          </a:xfrm>
          <a:prstGeom prst="rect">
            <a:avLst/>
          </a:prstGeom>
          <a:noFill/>
        </p:spPr>
        <p:txBody>
          <a:bodyPr wrap="square" rtlCol="0">
            <a:spAutoFit/>
          </a:bodyPr>
          <a:lstStyle/>
          <a:p>
            <a:r>
              <a:rPr lang="en-US" dirty="0"/>
              <a:t>x</a:t>
            </a:r>
          </a:p>
        </p:txBody>
      </p:sp>
      <p:sp>
        <p:nvSpPr>
          <p:cNvPr id="22" name="TextBox 21">
            <a:extLst>
              <a:ext uri="{FF2B5EF4-FFF2-40B4-BE49-F238E27FC236}">
                <a16:creationId xmlns:a16="http://schemas.microsoft.com/office/drawing/2014/main" id="{FBE08A96-C1DD-45B6-A47B-4A0B6E0BB104}"/>
              </a:ext>
            </a:extLst>
          </p:cNvPr>
          <p:cNvSpPr txBox="1"/>
          <p:nvPr/>
        </p:nvSpPr>
        <p:spPr>
          <a:xfrm>
            <a:off x="3195316" y="2548189"/>
            <a:ext cx="45719" cy="369332"/>
          </a:xfrm>
          <a:prstGeom prst="rect">
            <a:avLst/>
          </a:prstGeom>
          <a:noFill/>
        </p:spPr>
        <p:txBody>
          <a:bodyPr wrap="square" rtlCol="0">
            <a:spAutoFit/>
          </a:bodyPr>
          <a:lstStyle/>
          <a:p>
            <a:r>
              <a:rPr lang="en-US" dirty="0"/>
              <a:t>x</a:t>
            </a:r>
          </a:p>
        </p:txBody>
      </p:sp>
      <p:sp>
        <p:nvSpPr>
          <p:cNvPr id="24" name="TextBox 23">
            <a:extLst>
              <a:ext uri="{FF2B5EF4-FFF2-40B4-BE49-F238E27FC236}">
                <a16:creationId xmlns:a16="http://schemas.microsoft.com/office/drawing/2014/main" id="{1B5EB62A-D24E-4101-A99A-AF29B438A29C}"/>
              </a:ext>
            </a:extLst>
          </p:cNvPr>
          <p:cNvSpPr txBox="1"/>
          <p:nvPr/>
        </p:nvSpPr>
        <p:spPr>
          <a:xfrm>
            <a:off x="2931042" y="3622158"/>
            <a:ext cx="45719" cy="369332"/>
          </a:xfrm>
          <a:prstGeom prst="rect">
            <a:avLst/>
          </a:prstGeom>
          <a:noFill/>
        </p:spPr>
        <p:txBody>
          <a:bodyPr wrap="square" rtlCol="0">
            <a:spAutoFit/>
          </a:bodyPr>
          <a:lstStyle/>
          <a:p>
            <a:r>
              <a:rPr lang="en-US" dirty="0"/>
              <a:t>x</a:t>
            </a:r>
          </a:p>
        </p:txBody>
      </p:sp>
      <p:sp>
        <p:nvSpPr>
          <p:cNvPr id="26" name="TextBox 25">
            <a:extLst>
              <a:ext uri="{FF2B5EF4-FFF2-40B4-BE49-F238E27FC236}">
                <a16:creationId xmlns:a16="http://schemas.microsoft.com/office/drawing/2014/main" id="{11447E7C-D296-44F7-ADD4-105A1E78FE02}"/>
              </a:ext>
            </a:extLst>
          </p:cNvPr>
          <p:cNvSpPr txBox="1"/>
          <p:nvPr/>
        </p:nvSpPr>
        <p:spPr>
          <a:xfrm>
            <a:off x="3083442" y="3774558"/>
            <a:ext cx="45719" cy="369332"/>
          </a:xfrm>
          <a:prstGeom prst="rect">
            <a:avLst/>
          </a:prstGeom>
          <a:noFill/>
        </p:spPr>
        <p:txBody>
          <a:bodyPr wrap="square" rtlCol="0">
            <a:spAutoFit/>
          </a:bodyPr>
          <a:lstStyle/>
          <a:p>
            <a:r>
              <a:rPr lang="en-US" dirty="0"/>
              <a:t>x</a:t>
            </a:r>
          </a:p>
        </p:txBody>
      </p:sp>
      <p:sp>
        <p:nvSpPr>
          <p:cNvPr id="28" name="TextBox 27">
            <a:extLst>
              <a:ext uri="{FF2B5EF4-FFF2-40B4-BE49-F238E27FC236}">
                <a16:creationId xmlns:a16="http://schemas.microsoft.com/office/drawing/2014/main" id="{8D088831-D6C7-4292-9198-21DC664A0653}"/>
              </a:ext>
            </a:extLst>
          </p:cNvPr>
          <p:cNvSpPr txBox="1"/>
          <p:nvPr/>
        </p:nvSpPr>
        <p:spPr>
          <a:xfrm>
            <a:off x="2642785" y="4043571"/>
            <a:ext cx="45719" cy="369332"/>
          </a:xfrm>
          <a:prstGeom prst="rect">
            <a:avLst/>
          </a:prstGeom>
          <a:noFill/>
        </p:spPr>
        <p:txBody>
          <a:bodyPr wrap="square" rtlCol="0">
            <a:spAutoFit/>
          </a:bodyPr>
          <a:lstStyle/>
          <a:p>
            <a:r>
              <a:rPr lang="en-US" dirty="0"/>
              <a:t>x</a:t>
            </a:r>
          </a:p>
        </p:txBody>
      </p:sp>
      <p:sp>
        <p:nvSpPr>
          <p:cNvPr id="30" name="TextBox 29">
            <a:extLst>
              <a:ext uri="{FF2B5EF4-FFF2-40B4-BE49-F238E27FC236}">
                <a16:creationId xmlns:a16="http://schemas.microsoft.com/office/drawing/2014/main" id="{685723A3-EC54-439E-9D10-E74561BFE9F8}"/>
              </a:ext>
            </a:extLst>
          </p:cNvPr>
          <p:cNvSpPr txBox="1"/>
          <p:nvPr/>
        </p:nvSpPr>
        <p:spPr>
          <a:xfrm>
            <a:off x="3749995" y="3323838"/>
            <a:ext cx="45719" cy="369332"/>
          </a:xfrm>
          <a:prstGeom prst="rect">
            <a:avLst/>
          </a:prstGeom>
          <a:noFill/>
        </p:spPr>
        <p:txBody>
          <a:bodyPr wrap="square" rtlCol="0">
            <a:spAutoFit/>
          </a:bodyPr>
          <a:lstStyle/>
          <a:p>
            <a:r>
              <a:rPr lang="en-US" dirty="0"/>
              <a:t>x</a:t>
            </a:r>
          </a:p>
        </p:txBody>
      </p:sp>
      <p:sp>
        <p:nvSpPr>
          <p:cNvPr id="32" name="TextBox 31">
            <a:extLst>
              <a:ext uri="{FF2B5EF4-FFF2-40B4-BE49-F238E27FC236}">
                <a16:creationId xmlns:a16="http://schemas.microsoft.com/office/drawing/2014/main" id="{02848689-51B7-4CF2-9D71-D3B52120A010}"/>
              </a:ext>
            </a:extLst>
          </p:cNvPr>
          <p:cNvSpPr txBox="1"/>
          <p:nvPr/>
        </p:nvSpPr>
        <p:spPr>
          <a:xfrm flipV="1">
            <a:off x="3235842" y="4601089"/>
            <a:ext cx="350519" cy="369332"/>
          </a:xfrm>
          <a:prstGeom prst="rect">
            <a:avLst/>
          </a:prstGeom>
          <a:noFill/>
        </p:spPr>
        <p:txBody>
          <a:bodyPr wrap="square" rtlCol="0">
            <a:spAutoFit/>
          </a:bodyPr>
          <a:lstStyle/>
          <a:p>
            <a:r>
              <a:rPr lang="en-US" dirty="0"/>
              <a:t>x</a:t>
            </a:r>
          </a:p>
        </p:txBody>
      </p:sp>
      <p:sp>
        <p:nvSpPr>
          <p:cNvPr id="34" name="TextBox 33">
            <a:extLst>
              <a:ext uri="{FF2B5EF4-FFF2-40B4-BE49-F238E27FC236}">
                <a16:creationId xmlns:a16="http://schemas.microsoft.com/office/drawing/2014/main" id="{17203C23-29E5-4D79-BECF-B783A351FA53}"/>
              </a:ext>
            </a:extLst>
          </p:cNvPr>
          <p:cNvSpPr txBox="1"/>
          <p:nvPr/>
        </p:nvSpPr>
        <p:spPr>
          <a:xfrm>
            <a:off x="3693042" y="4384158"/>
            <a:ext cx="45719" cy="369332"/>
          </a:xfrm>
          <a:prstGeom prst="rect">
            <a:avLst/>
          </a:prstGeom>
          <a:noFill/>
        </p:spPr>
        <p:txBody>
          <a:bodyPr wrap="square" rtlCol="0">
            <a:spAutoFit/>
          </a:bodyPr>
          <a:lstStyle/>
          <a:p>
            <a:r>
              <a:rPr lang="en-US" dirty="0"/>
              <a:t>x</a:t>
            </a:r>
          </a:p>
        </p:txBody>
      </p:sp>
      <p:sp>
        <p:nvSpPr>
          <p:cNvPr id="36" name="TextBox 35">
            <a:extLst>
              <a:ext uri="{FF2B5EF4-FFF2-40B4-BE49-F238E27FC236}">
                <a16:creationId xmlns:a16="http://schemas.microsoft.com/office/drawing/2014/main" id="{C9ED58FF-8998-42FA-88B9-1031F13A3130}"/>
              </a:ext>
            </a:extLst>
          </p:cNvPr>
          <p:cNvSpPr txBox="1"/>
          <p:nvPr/>
        </p:nvSpPr>
        <p:spPr>
          <a:xfrm>
            <a:off x="4004089" y="4827708"/>
            <a:ext cx="45719" cy="369332"/>
          </a:xfrm>
          <a:prstGeom prst="rect">
            <a:avLst/>
          </a:prstGeom>
          <a:noFill/>
        </p:spPr>
        <p:txBody>
          <a:bodyPr wrap="square" rtlCol="0">
            <a:spAutoFit/>
          </a:bodyPr>
          <a:lstStyle/>
          <a:p>
            <a:r>
              <a:rPr lang="en-US" dirty="0"/>
              <a:t>x</a:t>
            </a:r>
          </a:p>
        </p:txBody>
      </p:sp>
      <p:sp>
        <p:nvSpPr>
          <p:cNvPr id="38" name="TextBox 37">
            <a:extLst>
              <a:ext uri="{FF2B5EF4-FFF2-40B4-BE49-F238E27FC236}">
                <a16:creationId xmlns:a16="http://schemas.microsoft.com/office/drawing/2014/main" id="{21DBBE32-806E-4259-B2C3-554355106B16}"/>
              </a:ext>
            </a:extLst>
          </p:cNvPr>
          <p:cNvSpPr txBox="1"/>
          <p:nvPr/>
        </p:nvSpPr>
        <p:spPr>
          <a:xfrm>
            <a:off x="3990333" y="2952243"/>
            <a:ext cx="45719" cy="369332"/>
          </a:xfrm>
          <a:prstGeom prst="rect">
            <a:avLst/>
          </a:prstGeom>
          <a:noFill/>
        </p:spPr>
        <p:txBody>
          <a:bodyPr wrap="square" rtlCol="0">
            <a:spAutoFit/>
          </a:bodyPr>
          <a:lstStyle/>
          <a:p>
            <a:r>
              <a:rPr lang="en-US" dirty="0"/>
              <a:t>x</a:t>
            </a:r>
          </a:p>
        </p:txBody>
      </p:sp>
      <p:sp>
        <p:nvSpPr>
          <p:cNvPr id="40" name="TextBox 39">
            <a:extLst>
              <a:ext uri="{FF2B5EF4-FFF2-40B4-BE49-F238E27FC236}">
                <a16:creationId xmlns:a16="http://schemas.microsoft.com/office/drawing/2014/main" id="{2D1EA839-981B-49E3-A4FA-C03982671F1E}"/>
              </a:ext>
            </a:extLst>
          </p:cNvPr>
          <p:cNvSpPr txBox="1"/>
          <p:nvPr/>
        </p:nvSpPr>
        <p:spPr>
          <a:xfrm>
            <a:off x="5333511" y="3610696"/>
            <a:ext cx="45719" cy="369332"/>
          </a:xfrm>
          <a:prstGeom prst="rect">
            <a:avLst/>
          </a:prstGeom>
          <a:noFill/>
        </p:spPr>
        <p:txBody>
          <a:bodyPr wrap="square" rtlCol="0">
            <a:spAutoFit/>
          </a:bodyPr>
          <a:lstStyle/>
          <a:p>
            <a:r>
              <a:rPr lang="en-US" dirty="0"/>
              <a:t>x</a:t>
            </a:r>
          </a:p>
        </p:txBody>
      </p:sp>
      <p:sp>
        <p:nvSpPr>
          <p:cNvPr id="42" name="TextBox 41">
            <a:extLst>
              <a:ext uri="{FF2B5EF4-FFF2-40B4-BE49-F238E27FC236}">
                <a16:creationId xmlns:a16="http://schemas.microsoft.com/office/drawing/2014/main" id="{ABD782C4-DF14-4137-977D-83451049D47A}"/>
              </a:ext>
            </a:extLst>
          </p:cNvPr>
          <p:cNvSpPr txBox="1"/>
          <p:nvPr/>
        </p:nvSpPr>
        <p:spPr>
          <a:xfrm>
            <a:off x="4681947" y="4446310"/>
            <a:ext cx="45719" cy="369332"/>
          </a:xfrm>
          <a:prstGeom prst="rect">
            <a:avLst/>
          </a:prstGeom>
          <a:noFill/>
        </p:spPr>
        <p:txBody>
          <a:bodyPr wrap="square" rtlCol="0">
            <a:spAutoFit/>
          </a:bodyPr>
          <a:lstStyle/>
          <a:p>
            <a:r>
              <a:rPr lang="en-US" dirty="0"/>
              <a:t>x</a:t>
            </a:r>
          </a:p>
        </p:txBody>
      </p:sp>
      <p:sp>
        <p:nvSpPr>
          <p:cNvPr id="44" name="TextBox 43">
            <a:extLst>
              <a:ext uri="{FF2B5EF4-FFF2-40B4-BE49-F238E27FC236}">
                <a16:creationId xmlns:a16="http://schemas.microsoft.com/office/drawing/2014/main" id="{85561428-981F-491B-BBBC-FB61513D7A70}"/>
              </a:ext>
            </a:extLst>
          </p:cNvPr>
          <p:cNvSpPr txBox="1"/>
          <p:nvPr/>
        </p:nvSpPr>
        <p:spPr>
          <a:xfrm>
            <a:off x="2953901" y="4911791"/>
            <a:ext cx="45719" cy="369332"/>
          </a:xfrm>
          <a:prstGeom prst="rect">
            <a:avLst/>
          </a:prstGeom>
          <a:noFill/>
        </p:spPr>
        <p:txBody>
          <a:bodyPr wrap="square" rtlCol="0">
            <a:spAutoFit/>
          </a:bodyPr>
          <a:lstStyle/>
          <a:p>
            <a:r>
              <a:rPr lang="en-US" dirty="0"/>
              <a:t>x</a:t>
            </a:r>
          </a:p>
        </p:txBody>
      </p:sp>
      <p:sp>
        <p:nvSpPr>
          <p:cNvPr id="46" name="TextBox 45">
            <a:extLst>
              <a:ext uri="{FF2B5EF4-FFF2-40B4-BE49-F238E27FC236}">
                <a16:creationId xmlns:a16="http://schemas.microsoft.com/office/drawing/2014/main" id="{FB41A648-2611-408A-B050-0046344E1650}"/>
              </a:ext>
            </a:extLst>
          </p:cNvPr>
          <p:cNvSpPr txBox="1"/>
          <p:nvPr/>
        </p:nvSpPr>
        <p:spPr>
          <a:xfrm>
            <a:off x="4215863" y="2044432"/>
            <a:ext cx="45719" cy="369332"/>
          </a:xfrm>
          <a:prstGeom prst="rect">
            <a:avLst/>
          </a:prstGeom>
          <a:noFill/>
        </p:spPr>
        <p:txBody>
          <a:bodyPr wrap="square" rtlCol="0">
            <a:spAutoFit/>
          </a:bodyPr>
          <a:lstStyle/>
          <a:p>
            <a:r>
              <a:rPr lang="en-US" dirty="0"/>
              <a:t>x</a:t>
            </a:r>
          </a:p>
        </p:txBody>
      </p:sp>
      <p:sp>
        <p:nvSpPr>
          <p:cNvPr id="48" name="TextBox 47">
            <a:extLst>
              <a:ext uri="{FF2B5EF4-FFF2-40B4-BE49-F238E27FC236}">
                <a16:creationId xmlns:a16="http://schemas.microsoft.com/office/drawing/2014/main" id="{BBEEE64E-910F-4E89-A942-486F2F2853AE}"/>
              </a:ext>
            </a:extLst>
          </p:cNvPr>
          <p:cNvSpPr txBox="1"/>
          <p:nvPr/>
        </p:nvSpPr>
        <p:spPr>
          <a:xfrm>
            <a:off x="4577663" y="3274073"/>
            <a:ext cx="45719" cy="369332"/>
          </a:xfrm>
          <a:prstGeom prst="rect">
            <a:avLst/>
          </a:prstGeom>
          <a:noFill/>
        </p:spPr>
        <p:txBody>
          <a:bodyPr wrap="square" rtlCol="0">
            <a:spAutoFit/>
          </a:bodyPr>
          <a:lstStyle/>
          <a:p>
            <a:r>
              <a:rPr lang="en-US" dirty="0"/>
              <a:t>x</a:t>
            </a:r>
          </a:p>
        </p:txBody>
      </p:sp>
      <p:sp>
        <p:nvSpPr>
          <p:cNvPr id="50" name="TextBox 49">
            <a:extLst>
              <a:ext uri="{FF2B5EF4-FFF2-40B4-BE49-F238E27FC236}">
                <a16:creationId xmlns:a16="http://schemas.microsoft.com/office/drawing/2014/main" id="{716521B0-54B3-4DFD-851A-C9627A801208}"/>
              </a:ext>
            </a:extLst>
          </p:cNvPr>
          <p:cNvSpPr txBox="1"/>
          <p:nvPr/>
        </p:nvSpPr>
        <p:spPr>
          <a:xfrm>
            <a:off x="4709944" y="3874641"/>
            <a:ext cx="215840" cy="369332"/>
          </a:xfrm>
          <a:prstGeom prst="rect">
            <a:avLst/>
          </a:prstGeom>
          <a:noFill/>
          <a:ln>
            <a:noFill/>
          </a:ln>
        </p:spPr>
        <p:txBody>
          <a:bodyPr wrap="square" rtlCol="0">
            <a:spAutoFit/>
          </a:bodyPr>
          <a:lstStyle/>
          <a:p>
            <a:r>
              <a:rPr lang="en-US" dirty="0"/>
              <a:t>x</a:t>
            </a:r>
          </a:p>
        </p:txBody>
      </p:sp>
      <p:sp>
        <p:nvSpPr>
          <p:cNvPr id="52" name="TextBox 51">
            <a:extLst>
              <a:ext uri="{FF2B5EF4-FFF2-40B4-BE49-F238E27FC236}">
                <a16:creationId xmlns:a16="http://schemas.microsoft.com/office/drawing/2014/main" id="{3DBD07BB-C918-4F8C-84F1-E61DEE534E67}"/>
              </a:ext>
            </a:extLst>
          </p:cNvPr>
          <p:cNvSpPr txBox="1"/>
          <p:nvPr/>
        </p:nvSpPr>
        <p:spPr>
          <a:xfrm>
            <a:off x="3953710" y="3720196"/>
            <a:ext cx="45719" cy="369332"/>
          </a:xfrm>
          <a:prstGeom prst="rect">
            <a:avLst/>
          </a:prstGeom>
          <a:noFill/>
        </p:spPr>
        <p:txBody>
          <a:bodyPr wrap="square" rtlCol="0">
            <a:spAutoFit/>
          </a:bodyPr>
          <a:lstStyle/>
          <a:p>
            <a:r>
              <a:rPr lang="en-US" dirty="0"/>
              <a:t>x</a:t>
            </a:r>
          </a:p>
        </p:txBody>
      </p:sp>
      <p:sp>
        <p:nvSpPr>
          <p:cNvPr id="54" name="TextBox 53">
            <a:extLst>
              <a:ext uri="{FF2B5EF4-FFF2-40B4-BE49-F238E27FC236}">
                <a16:creationId xmlns:a16="http://schemas.microsoft.com/office/drawing/2014/main" id="{58D1CFFD-1C24-4987-9543-D563207C55E6}"/>
              </a:ext>
            </a:extLst>
          </p:cNvPr>
          <p:cNvSpPr txBox="1"/>
          <p:nvPr/>
        </p:nvSpPr>
        <p:spPr>
          <a:xfrm>
            <a:off x="4202982" y="3904862"/>
            <a:ext cx="45719" cy="369332"/>
          </a:xfrm>
          <a:prstGeom prst="rect">
            <a:avLst/>
          </a:prstGeom>
          <a:noFill/>
        </p:spPr>
        <p:txBody>
          <a:bodyPr wrap="square" rtlCol="0">
            <a:spAutoFit/>
          </a:bodyPr>
          <a:lstStyle/>
          <a:p>
            <a:r>
              <a:rPr lang="en-US" dirty="0"/>
              <a:t>x</a:t>
            </a:r>
          </a:p>
        </p:txBody>
      </p:sp>
      <p:sp>
        <p:nvSpPr>
          <p:cNvPr id="5" name="TextBox 4">
            <a:extLst>
              <a:ext uri="{FF2B5EF4-FFF2-40B4-BE49-F238E27FC236}">
                <a16:creationId xmlns:a16="http://schemas.microsoft.com/office/drawing/2014/main" id="{8031C330-8544-46A2-9DE4-CBA1D0745399}"/>
              </a:ext>
            </a:extLst>
          </p:cNvPr>
          <p:cNvSpPr txBox="1"/>
          <p:nvPr/>
        </p:nvSpPr>
        <p:spPr>
          <a:xfrm flipV="1">
            <a:off x="3388242" y="4753489"/>
            <a:ext cx="350519" cy="369332"/>
          </a:xfrm>
          <a:prstGeom prst="rect">
            <a:avLst/>
          </a:prstGeom>
          <a:noFill/>
        </p:spPr>
        <p:txBody>
          <a:bodyPr wrap="square" rtlCol="0">
            <a:spAutoFit/>
          </a:bodyPr>
          <a:lstStyle/>
          <a:p>
            <a:r>
              <a:rPr lang="en-US" dirty="0"/>
              <a:t>x</a:t>
            </a:r>
          </a:p>
        </p:txBody>
      </p:sp>
      <p:sp>
        <p:nvSpPr>
          <p:cNvPr id="7" name="TextBox 6">
            <a:extLst>
              <a:ext uri="{FF2B5EF4-FFF2-40B4-BE49-F238E27FC236}">
                <a16:creationId xmlns:a16="http://schemas.microsoft.com/office/drawing/2014/main" id="{D067A6F4-9F99-4095-AA5F-5091B88B915E}"/>
              </a:ext>
            </a:extLst>
          </p:cNvPr>
          <p:cNvSpPr txBox="1"/>
          <p:nvPr/>
        </p:nvSpPr>
        <p:spPr>
          <a:xfrm flipV="1">
            <a:off x="3540642" y="4905889"/>
            <a:ext cx="350519" cy="369332"/>
          </a:xfrm>
          <a:prstGeom prst="rect">
            <a:avLst/>
          </a:prstGeom>
          <a:noFill/>
        </p:spPr>
        <p:txBody>
          <a:bodyPr wrap="square" rtlCol="0">
            <a:spAutoFit/>
          </a:bodyPr>
          <a:lstStyle/>
          <a:p>
            <a:r>
              <a:rPr lang="en-US" dirty="0"/>
              <a:t>x</a:t>
            </a:r>
          </a:p>
        </p:txBody>
      </p:sp>
      <p:cxnSp>
        <p:nvCxnSpPr>
          <p:cNvPr id="37" name="Straight Connector 36">
            <a:extLst>
              <a:ext uri="{FF2B5EF4-FFF2-40B4-BE49-F238E27FC236}">
                <a16:creationId xmlns:a16="http://schemas.microsoft.com/office/drawing/2014/main" id="{DDFEB20C-C2E9-4D28-8F43-CFFFBA60F445}"/>
              </a:ext>
            </a:extLst>
          </p:cNvPr>
          <p:cNvCxnSpPr>
            <a:cxnSpLocks/>
          </p:cNvCxnSpPr>
          <p:nvPr/>
        </p:nvCxnSpPr>
        <p:spPr>
          <a:xfrm flipV="1">
            <a:off x="1600538" y="2821815"/>
            <a:ext cx="2661007" cy="2503344"/>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6242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45276" y="586789"/>
            <a:ext cx="10908524" cy="517525"/>
          </a:xfrm>
        </p:spPr>
        <p:txBody>
          <a:bodyPr>
            <a:normAutofit fontScale="90000"/>
          </a:bodyPr>
          <a:lstStyle/>
          <a:p>
            <a:r>
              <a:rPr lang="en-US" sz="4000" dirty="0"/>
              <a:t>… </a:t>
            </a:r>
            <a:r>
              <a:rPr lang="en-US" sz="3600" dirty="0"/>
              <a:t>But the </a:t>
            </a:r>
            <a:r>
              <a:rPr lang="en-US" sz="3600" i="1" dirty="0"/>
              <a:t>PNB</a:t>
            </a:r>
            <a:r>
              <a:rPr lang="en-US" sz="3600" dirty="0"/>
              <a:t> Presumption Lives in the Sliding Scale!</a:t>
            </a:r>
            <a:br>
              <a:rPr lang="en-US" sz="3600" dirty="0"/>
            </a:br>
            <a:r>
              <a:rPr lang="en-US" sz="3600" i="1" dirty="0"/>
              <a:t>Heinz</a:t>
            </a:r>
            <a:r>
              <a:rPr lang="en-US" sz="3600" dirty="0"/>
              <a:t> (D.C. Cir. 2001)(“Baby Food”) </a:t>
            </a:r>
            <a:r>
              <a:rPr lang="en-US" sz="2700" i="1" dirty="0">
                <a:solidFill>
                  <a:srgbClr val="00B0F0"/>
                </a:solidFill>
              </a:rPr>
              <a:t>(p.721)</a:t>
            </a:r>
            <a:br>
              <a:rPr lang="en-US" sz="3600" dirty="0"/>
            </a:br>
            <a:endParaRPr lang="en-US" sz="4000" dirty="0"/>
          </a:p>
        </p:txBody>
      </p:sp>
      <p:sp>
        <p:nvSpPr>
          <p:cNvPr id="26627" name="Content Placeholder 2"/>
          <p:cNvSpPr>
            <a:spLocks noGrp="1"/>
          </p:cNvSpPr>
          <p:nvPr>
            <p:ph idx="1"/>
          </p:nvPr>
        </p:nvSpPr>
        <p:spPr>
          <a:xfrm>
            <a:off x="160256" y="1229496"/>
            <a:ext cx="8591632" cy="5491979"/>
          </a:xfrm>
        </p:spPr>
        <p:txBody>
          <a:bodyPr>
            <a:normAutofit fontScale="92500" lnSpcReduction="20000"/>
          </a:bodyPr>
          <a:lstStyle/>
          <a:p>
            <a:r>
              <a:rPr lang="en-US" sz="2200" u="sng" dirty="0"/>
              <a:t>Government’s Case</a:t>
            </a:r>
            <a:r>
              <a:rPr lang="en-US" sz="2200" dirty="0"/>
              <a:t>:</a:t>
            </a:r>
          </a:p>
          <a:p>
            <a:pPr lvl="1"/>
            <a:r>
              <a:rPr lang="en-US" sz="2000" dirty="0"/>
              <a:t>Structural characteristics still matter (HHI as predictor)</a:t>
            </a:r>
          </a:p>
          <a:p>
            <a:pPr lvl="2"/>
            <a:r>
              <a:rPr lang="en-US" sz="1800" dirty="0"/>
              <a:t>Market definition not in dispute (n.10)</a:t>
            </a:r>
          </a:p>
          <a:p>
            <a:pPr lvl="1"/>
            <a:r>
              <a:rPr lang="en-US" sz="2000" dirty="0"/>
              <a:t>Importance of competition at wholesale to be “#2” (See n.3)</a:t>
            </a:r>
            <a:endParaRPr lang="en-US" sz="1800" dirty="0"/>
          </a:p>
          <a:p>
            <a:pPr lvl="1"/>
            <a:r>
              <a:rPr lang="en-US" sz="2000" dirty="0"/>
              <a:t>Harm: Coordination with Gerber</a:t>
            </a:r>
          </a:p>
          <a:p>
            <a:pPr lvl="1"/>
            <a:r>
              <a:rPr lang="en-US" sz="2000" dirty="0"/>
              <a:t>Barriers to Entry significant</a:t>
            </a:r>
          </a:p>
          <a:p>
            <a:r>
              <a:rPr lang="en-US" sz="2200" b="1" u="sng" dirty="0"/>
              <a:t>Parties’ 3 rebuttal arguments </a:t>
            </a:r>
            <a:endParaRPr lang="en-US" sz="2200" b="1" i="1" dirty="0"/>
          </a:p>
          <a:p>
            <a:pPr lvl="1"/>
            <a:r>
              <a:rPr lang="en-US" sz="2000" b="1" dirty="0"/>
              <a:t>Efficiencies will lead to intensified competition with Gerber</a:t>
            </a:r>
          </a:p>
          <a:p>
            <a:pPr lvl="1"/>
            <a:r>
              <a:rPr lang="en-US" sz="2000" b="1" dirty="0"/>
              <a:t>Very little pre-merger competition between firms </a:t>
            </a:r>
          </a:p>
          <a:p>
            <a:pPr lvl="1"/>
            <a:r>
              <a:rPr lang="en-US" sz="2000" b="1" dirty="0"/>
              <a:t>High barriers to coordination </a:t>
            </a:r>
          </a:p>
          <a:p>
            <a:r>
              <a:rPr lang="en-US" sz="2400" u="sng" dirty="0"/>
              <a:t>DC Circuit : Facts</a:t>
            </a:r>
          </a:p>
          <a:p>
            <a:pPr lvl="1"/>
            <a:r>
              <a:rPr lang="en-US" sz="1800" dirty="0"/>
              <a:t>Heinz failed to rebut government’s case; District Ct erred </a:t>
            </a:r>
          </a:p>
          <a:p>
            <a:pPr lvl="1"/>
            <a:r>
              <a:rPr lang="en-US" sz="1800" dirty="0"/>
              <a:t>Barriers to coordination not shown to be extraordinary relative to other markets </a:t>
            </a:r>
          </a:p>
          <a:p>
            <a:pPr lvl="1"/>
            <a:r>
              <a:rPr lang="en-US" sz="1800" dirty="0"/>
              <a:t>High barriers to entry </a:t>
            </a:r>
          </a:p>
          <a:p>
            <a:pPr lvl="1"/>
            <a:r>
              <a:rPr lang="en-US" sz="1800" dirty="0"/>
              <a:t>Efficiency claims rejected</a:t>
            </a:r>
          </a:p>
          <a:p>
            <a:r>
              <a:rPr lang="en-US" sz="2400" b="1" u="sng" dirty="0">
                <a:solidFill>
                  <a:srgbClr val="C00000"/>
                </a:solidFill>
              </a:rPr>
              <a:t>DC Circuit: Law</a:t>
            </a:r>
          </a:p>
          <a:p>
            <a:pPr lvl="1"/>
            <a:r>
              <a:rPr lang="en-US" sz="1900" b="1" dirty="0" err="1">
                <a:solidFill>
                  <a:srgbClr val="C00000"/>
                </a:solidFill>
              </a:rPr>
              <a:t>PNB</a:t>
            </a:r>
            <a:r>
              <a:rPr lang="en-US" sz="1900" b="1" dirty="0">
                <a:solidFill>
                  <a:srgbClr val="C00000"/>
                </a:solidFill>
              </a:rPr>
              <a:t> structural presumption  lives!</a:t>
            </a:r>
            <a:br>
              <a:rPr lang="en-US" sz="1900" b="1" dirty="0">
                <a:solidFill>
                  <a:srgbClr val="C00000"/>
                </a:solidFill>
              </a:rPr>
            </a:br>
            <a:endParaRPr lang="en-US" sz="1900" b="1" dirty="0">
              <a:solidFill>
                <a:srgbClr val="C00000"/>
              </a:solidFill>
            </a:endParaRPr>
          </a:p>
          <a:p>
            <a:pPr lvl="1"/>
            <a:r>
              <a:rPr lang="en-US" sz="1900" b="1" i="1" dirty="0">
                <a:solidFill>
                  <a:srgbClr val="C00000"/>
                </a:solidFill>
              </a:rPr>
              <a:t>Baker Hughes “</a:t>
            </a:r>
            <a:r>
              <a:rPr lang="en-US" sz="1900" b="1" dirty="0">
                <a:solidFill>
                  <a:srgbClr val="C00000"/>
                </a:solidFill>
              </a:rPr>
              <a:t>Sliding Scale” is key: “No court has ever approved a merger to duopoly under similar circumstances” (p.712</a:t>
            </a:r>
          </a:p>
        </p:txBody>
      </p:sp>
      <p:sp>
        <p:nvSpPr>
          <p:cNvPr id="26628" name="Slide Number Placeholder 3"/>
          <p:cNvSpPr>
            <a:spLocks noGrp="1"/>
          </p:cNvSpPr>
          <p:nvPr>
            <p:ph type="sldNum" sz="quarter" idx="12"/>
          </p:nvPr>
        </p:nvSpPr>
        <p:spPr>
          <a:noFill/>
        </p:spPr>
        <p:txBody>
          <a:bodyPr/>
          <a:lstStyle/>
          <a:p>
            <a:fld id="{46EE6A34-199A-4C12-AD6F-5E7663B8152D}" type="slidenum">
              <a:rPr lang="en-US" smtClean="0"/>
              <a:pPr/>
              <a:t>28</a:t>
            </a:fld>
            <a:endParaRPr lang="en-US"/>
          </a:p>
        </p:txBody>
      </p:sp>
      <p:sp>
        <p:nvSpPr>
          <p:cNvPr id="2" name="Oval 1"/>
          <p:cNvSpPr/>
          <p:nvPr/>
        </p:nvSpPr>
        <p:spPr bwMode="auto">
          <a:xfrm>
            <a:off x="8265502" y="2055759"/>
            <a:ext cx="1031254" cy="75436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400" b="1" dirty="0"/>
              <a:t>Gerber</a:t>
            </a:r>
          </a:p>
          <a:p>
            <a:pPr algn="ctr" fontAlgn="base">
              <a:spcBef>
                <a:spcPct val="0"/>
              </a:spcBef>
              <a:spcAft>
                <a:spcPct val="0"/>
              </a:spcAft>
            </a:pPr>
            <a:r>
              <a:rPr lang="en-US" sz="1400" b="1" dirty="0"/>
              <a:t>65%</a:t>
            </a:r>
          </a:p>
        </p:txBody>
      </p:sp>
      <p:sp>
        <p:nvSpPr>
          <p:cNvPr id="6" name="Oval 5"/>
          <p:cNvSpPr/>
          <p:nvPr/>
        </p:nvSpPr>
        <p:spPr bwMode="auto">
          <a:xfrm>
            <a:off x="9437370" y="2128139"/>
            <a:ext cx="801289" cy="609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400" b="1" dirty="0"/>
              <a:t>Heinz</a:t>
            </a:r>
          </a:p>
          <a:p>
            <a:pPr algn="ctr" fontAlgn="base">
              <a:spcBef>
                <a:spcPct val="0"/>
              </a:spcBef>
              <a:spcAft>
                <a:spcPct val="0"/>
              </a:spcAft>
            </a:pPr>
            <a:r>
              <a:rPr lang="en-US" sz="1400" b="1" dirty="0"/>
              <a:t>17%</a:t>
            </a:r>
          </a:p>
        </p:txBody>
      </p:sp>
      <p:sp>
        <p:nvSpPr>
          <p:cNvPr id="8" name="Oval 7"/>
          <p:cNvSpPr/>
          <p:nvPr/>
        </p:nvSpPr>
        <p:spPr bwMode="auto">
          <a:xfrm>
            <a:off x="10583758" y="2128139"/>
            <a:ext cx="915374" cy="6096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1400" b="1" dirty="0"/>
              <a:t>Beech-Nut</a:t>
            </a:r>
          </a:p>
          <a:p>
            <a:pPr algn="ctr" fontAlgn="base">
              <a:spcBef>
                <a:spcPct val="0"/>
              </a:spcBef>
              <a:spcAft>
                <a:spcPct val="0"/>
              </a:spcAft>
            </a:pPr>
            <a:r>
              <a:rPr lang="en-US" sz="1400" b="1" dirty="0"/>
              <a:t>15%</a:t>
            </a:r>
          </a:p>
        </p:txBody>
      </p:sp>
      <p:pic>
        <p:nvPicPr>
          <p:cNvPr id="3" name="Picture 2"/>
          <p:cNvPicPr>
            <a:picLocks noChangeAspect="1"/>
          </p:cNvPicPr>
          <p:nvPr/>
        </p:nvPicPr>
        <p:blipFill>
          <a:blip r:embed="rId3"/>
          <a:stretch>
            <a:fillRect/>
          </a:stretch>
        </p:blipFill>
        <p:spPr>
          <a:xfrm>
            <a:off x="8577845" y="2979913"/>
            <a:ext cx="601864" cy="647102"/>
          </a:xfrm>
          <a:prstGeom prst="rect">
            <a:avLst/>
          </a:prstGeom>
        </p:spPr>
      </p:pic>
      <p:cxnSp>
        <p:nvCxnSpPr>
          <p:cNvPr id="5" name="Straight Arrow Connector 4"/>
          <p:cNvCxnSpPr>
            <a:cxnSpLocks/>
            <a:stCxn id="6" idx="6"/>
            <a:endCxn id="8" idx="2"/>
          </p:cNvCxnSpPr>
          <p:nvPr/>
        </p:nvCxnSpPr>
        <p:spPr>
          <a:xfrm>
            <a:off x="10238659" y="2432939"/>
            <a:ext cx="345099"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4"/>
          <a:stretch>
            <a:fillRect/>
          </a:stretch>
        </p:blipFill>
        <p:spPr>
          <a:xfrm>
            <a:off x="9513888" y="2941079"/>
            <a:ext cx="724771" cy="724771"/>
          </a:xfrm>
          <a:prstGeom prst="rect">
            <a:avLst/>
          </a:prstGeom>
        </p:spPr>
      </p:pic>
      <p:pic>
        <p:nvPicPr>
          <p:cNvPr id="9" name="Picture 8"/>
          <p:cNvPicPr>
            <a:picLocks noChangeAspect="1"/>
          </p:cNvPicPr>
          <p:nvPr/>
        </p:nvPicPr>
        <p:blipFill>
          <a:blip r:embed="rId5"/>
          <a:stretch>
            <a:fillRect/>
          </a:stretch>
        </p:blipFill>
        <p:spPr>
          <a:xfrm>
            <a:off x="10680169" y="2955087"/>
            <a:ext cx="569177" cy="710763"/>
          </a:xfrm>
          <a:prstGeom prst="rect">
            <a:avLst/>
          </a:prstGeom>
        </p:spPr>
      </p:pic>
      <p:sp>
        <p:nvSpPr>
          <p:cNvPr id="10" name="TextBox 9"/>
          <p:cNvSpPr txBox="1"/>
          <p:nvPr/>
        </p:nvSpPr>
        <p:spPr>
          <a:xfrm>
            <a:off x="8676885" y="3938401"/>
            <a:ext cx="2822247" cy="1477328"/>
          </a:xfrm>
          <a:prstGeom prst="rect">
            <a:avLst/>
          </a:prstGeom>
          <a:noFill/>
        </p:spPr>
        <p:txBody>
          <a:bodyPr wrap="none" rtlCol="0">
            <a:spAutoFit/>
          </a:bodyPr>
          <a:lstStyle/>
          <a:p>
            <a:pPr algn="ctr"/>
            <a:r>
              <a:rPr lang="en-US" u="sng" dirty="0"/>
              <a:t>Focus of Competition</a:t>
            </a:r>
          </a:p>
          <a:p>
            <a:pPr algn="ctr"/>
            <a:endParaRPr lang="en-US" dirty="0"/>
          </a:p>
          <a:p>
            <a:pPr algn="ctr"/>
            <a:r>
              <a:rPr lang="en-US" b="1" i="1" dirty="0"/>
              <a:t>Shelf-space: Wholesale mkt</a:t>
            </a:r>
          </a:p>
          <a:p>
            <a:pPr algn="ctr"/>
            <a:endParaRPr lang="en-US" dirty="0"/>
          </a:p>
          <a:p>
            <a:pPr algn="ctr"/>
            <a:r>
              <a:rPr lang="en-US" dirty="0"/>
              <a:t>Merger to “duopoly”?</a:t>
            </a:r>
          </a:p>
        </p:txBody>
      </p:sp>
    </p:spTree>
    <p:extLst>
      <p:ext uri="{BB962C8B-B14F-4D97-AF65-F5344CB8AC3E}">
        <p14:creationId xmlns:p14="http://schemas.microsoft.com/office/powerpoint/2010/main" val="35718881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D91BE-5950-45AF-ABFB-5F1C5EE41985}"/>
              </a:ext>
            </a:extLst>
          </p:cNvPr>
          <p:cNvSpPr>
            <a:spLocks noGrp="1"/>
          </p:cNvSpPr>
          <p:nvPr>
            <p:ph type="title"/>
          </p:nvPr>
        </p:nvSpPr>
        <p:spPr/>
        <p:txBody>
          <a:bodyPr/>
          <a:lstStyle/>
          <a:p>
            <a:r>
              <a:rPr lang="en-US" dirty="0"/>
              <a:t>Heinz - Prima Facie Case </a:t>
            </a:r>
            <a:r>
              <a:rPr lang="en-US" sz="2000" i="1" dirty="0">
                <a:solidFill>
                  <a:srgbClr val="00B0F0"/>
                </a:solidFill>
              </a:rPr>
              <a:t>(p.723)</a:t>
            </a:r>
            <a:endParaRPr lang="en-US" i="1" dirty="0">
              <a:solidFill>
                <a:srgbClr val="00B0F0"/>
              </a:solidFill>
            </a:endParaRPr>
          </a:p>
        </p:txBody>
      </p:sp>
      <p:sp>
        <p:nvSpPr>
          <p:cNvPr id="3" name="Content Placeholder 2">
            <a:extLst>
              <a:ext uri="{FF2B5EF4-FFF2-40B4-BE49-F238E27FC236}">
                <a16:creationId xmlns:a16="http://schemas.microsoft.com/office/drawing/2014/main" id="{F8396038-ECA0-44C6-9247-18ECCB29BABE}"/>
              </a:ext>
            </a:extLst>
          </p:cNvPr>
          <p:cNvSpPr>
            <a:spLocks noGrp="1"/>
          </p:cNvSpPr>
          <p:nvPr>
            <p:ph idx="1"/>
          </p:nvPr>
        </p:nvSpPr>
        <p:spPr>
          <a:xfrm>
            <a:off x="828773" y="1480008"/>
            <a:ext cx="10515600" cy="5241467"/>
          </a:xfrm>
        </p:spPr>
        <p:txBody>
          <a:bodyPr>
            <a:normAutofit fontScale="62500" lnSpcReduction="20000"/>
          </a:bodyPr>
          <a:lstStyle/>
          <a:p>
            <a:r>
              <a:rPr lang="en-US" dirty="0">
                <a:solidFill>
                  <a:srgbClr val="C00000"/>
                </a:solidFill>
              </a:rPr>
              <a:t>Merger law rests upon the theory that, where rivals are few, firms will be able to coordinate their behavior, either by overt collusion or implicit understanding, in order to restrict output and achieve profits above competitive levels. Increases in concentration above certain levels are thought to raise[ ] a likelihood of ‘interdependent anticompetitive conduct.</a:t>
            </a:r>
          </a:p>
          <a:p>
            <a:r>
              <a:rPr lang="en-US" dirty="0">
                <a:solidFill>
                  <a:srgbClr val="C00000"/>
                </a:solidFill>
                <a:highlight>
                  <a:srgbClr val="FFFF00"/>
                </a:highlight>
              </a:rPr>
              <a:t>Sufficiently large HHI figures establish the FTC's prima facie case that a merger is anti-competitive. </a:t>
            </a:r>
            <a:r>
              <a:rPr lang="en-US" dirty="0"/>
              <a:t>The district court found that the pre-merger HHI “score for the baby food industry is 4775—indicative of a highly concentrated industry.</a:t>
            </a:r>
          </a:p>
          <a:p>
            <a:r>
              <a:rPr lang="en-US" dirty="0"/>
              <a:t>Here, the FTC's market concentration statistics are </a:t>
            </a:r>
            <a:r>
              <a:rPr lang="en-US" dirty="0">
                <a:solidFill>
                  <a:srgbClr val="C00000"/>
                </a:solidFill>
              </a:rPr>
              <a:t>bolstered by the indisputable fact that the merger will eliminate competition between the two merging parties at the wholesale level, where they are currently the only competitors for what the district court described as the “ second position on the supermarket shelves.” </a:t>
            </a:r>
          </a:p>
          <a:p>
            <a:r>
              <a:rPr lang="en-US" dirty="0"/>
              <a:t>Heinz's own documents recognize the </a:t>
            </a:r>
            <a:r>
              <a:rPr lang="en-US" dirty="0">
                <a:solidFill>
                  <a:srgbClr val="C00000"/>
                </a:solidFill>
              </a:rPr>
              <a:t>wholesale competition </a:t>
            </a:r>
            <a:r>
              <a:rPr lang="en-US" dirty="0"/>
              <a:t>and anticipate that the merger will end it. Indeed, those documents disclose that Heinz considered three options to end the vigorous wholesale competition with Beech–Nut: two involved innovative measures while the third entailed the acquisition of Beech–Nut.  </a:t>
            </a:r>
            <a:r>
              <a:rPr lang="en-US" dirty="0">
                <a:solidFill>
                  <a:srgbClr val="C00000"/>
                </a:solidFill>
              </a:rPr>
              <a:t>Heinz chose the third, and least pro-competitive, of the options. </a:t>
            </a:r>
          </a:p>
          <a:p>
            <a:r>
              <a:rPr lang="en-US" dirty="0">
                <a:solidFill>
                  <a:srgbClr val="C00000"/>
                </a:solidFill>
                <a:highlight>
                  <a:srgbClr val="FFFF00"/>
                </a:highlight>
              </a:rPr>
              <a:t>Finally, the anticompetitive effect of the merger is further enhanced by high barriers to market entry</a:t>
            </a:r>
            <a:r>
              <a:rPr lang="en-US" dirty="0">
                <a:solidFill>
                  <a:srgbClr val="C00000"/>
                </a:solidFill>
              </a:rPr>
              <a:t>. </a:t>
            </a:r>
            <a:r>
              <a:rPr lang="en-US" dirty="0"/>
              <a:t>The district court found that there had been no significant entries in the baby food market in decades and that new entry was “difficult and improbable. This finding largely eliminates the possibility that the reduced competition caused by the merger will be ameliorated by new competition from outsiders and further strengthens the FTC's case.</a:t>
            </a:r>
          </a:p>
          <a:p>
            <a:r>
              <a:rPr lang="en-US" sz="2900" b="1" dirty="0">
                <a:solidFill>
                  <a:srgbClr val="C00000"/>
                </a:solidFill>
                <a:highlight>
                  <a:srgbClr val="FFFF00"/>
                </a:highlight>
              </a:rPr>
              <a:t>As far as we can determine, no court has ever approved a merger to duopoly under similar circumstances</a:t>
            </a:r>
            <a:r>
              <a:rPr lang="en-US" dirty="0">
                <a:solidFill>
                  <a:srgbClr val="C00000"/>
                </a:solidFill>
                <a:highlight>
                  <a:srgbClr val="FFFF00"/>
                </a:highlight>
              </a:rPr>
              <a:t>.</a:t>
            </a:r>
          </a:p>
        </p:txBody>
      </p:sp>
      <p:sp>
        <p:nvSpPr>
          <p:cNvPr id="4" name="Slide Number Placeholder 3">
            <a:extLst>
              <a:ext uri="{FF2B5EF4-FFF2-40B4-BE49-F238E27FC236}">
                <a16:creationId xmlns:a16="http://schemas.microsoft.com/office/drawing/2014/main" id="{B95F004F-3994-4339-A753-83A2A1186F8F}"/>
              </a:ext>
            </a:extLst>
          </p:cNvPr>
          <p:cNvSpPr>
            <a:spLocks noGrp="1"/>
          </p:cNvSpPr>
          <p:nvPr>
            <p:ph type="sldNum" sz="quarter" idx="12"/>
          </p:nvPr>
        </p:nvSpPr>
        <p:spPr/>
        <p:txBody>
          <a:bodyPr/>
          <a:lstStyle/>
          <a:p>
            <a:fld id="{A3FA0A93-60EE-4E9D-852F-604094E61050}" type="slidenum">
              <a:rPr lang="en-US" smtClean="0"/>
              <a:t>29</a:t>
            </a:fld>
            <a:endParaRPr lang="en-US"/>
          </a:p>
        </p:txBody>
      </p:sp>
    </p:spTree>
    <p:extLst>
      <p:ext uri="{BB962C8B-B14F-4D97-AF65-F5344CB8AC3E}">
        <p14:creationId xmlns:p14="http://schemas.microsoft.com/office/powerpoint/2010/main" val="2348439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943061" y="543886"/>
            <a:ext cx="10155573" cy="990600"/>
          </a:xfrm>
        </p:spPr>
        <p:txBody>
          <a:bodyPr/>
          <a:lstStyle/>
          <a:p>
            <a:pPr eaLnBrk="1" hangingPunct="1"/>
            <a:r>
              <a:rPr lang="en-US" altLang="en-US" sz="3200" dirty="0">
                <a:cs typeface="Times New Roman" pitchFamily="18" charset="0"/>
              </a:rPr>
              <a:t>Clayton Act Section 7 History: Three Stages of Development</a:t>
            </a:r>
          </a:p>
        </p:txBody>
      </p:sp>
      <p:sp>
        <p:nvSpPr>
          <p:cNvPr id="7171" name="Content Placeholder 2"/>
          <p:cNvSpPr>
            <a:spLocks noGrp="1"/>
          </p:cNvSpPr>
          <p:nvPr>
            <p:ph idx="1"/>
          </p:nvPr>
        </p:nvSpPr>
        <p:spPr>
          <a:xfrm>
            <a:off x="1093365" y="1660321"/>
            <a:ext cx="9820711" cy="4354586"/>
          </a:xfrm>
        </p:spPr>
        <p:txBody>
          <a:bodyPr>
            <a:normAutofit/>
          </a:bodyPr>
          <a:lstStyle/>
          <a:p>
            <a:pPr eaLnBrk="1" hangingPunct="1"/>
            <a:r>
              <a:rPr lang="en-US" altLang="en-US" sz="2400" b="1" i="1" dirty="0">
                <a:solidFill>
                  <a:srgbClr val="C00000"/>
                </a:solidFill>
                <a:cs typeface="Times New Roman" pitchFamily="18" charset="0"/>
              </a:rPr>
              <a:t>Clayton Act of 1914</a:t>
            </a:r>
          </a:p>
          <a:p>
            <a:pPr lvl="1"/>
            <a:r>
              <a:rPr lang="en-US" altLang="en-US" sz="2000" dirty="0">
                <a:cs typeface="Times New Roman" pitchFamily="18" charset="0"/>
              </a:rPr>
              <a:t>Sherman only covered integration by contract (“combinations”), but not by acquisition</a:t>
            </a:r>
          </a:p>
          <a:p>
            <a:pPr lvl="1"/>
            <a:r>
              <a:rPr lang="en-US" altLang="en-US" sz="2000" dirty="0">
                <a:cs typeface="Times New Roman" pitchFamily="18" charset="0"/>
              </a:rPr>
              <a:t>Clayton Act added prohibition of mergers or acquisitions</a:t>
            </a:r>
          </a:p>
          <a:p>
            <a:pPr eaLnBrk="1" hangingPunct="1"/>
            <a:r>
              <a:rPr lang="en-US" altLang="en-US" sz="2400" b="1" i="1" dirty="0" err="1">
                <a:solidFill>
                  <a:srgbClr val="C00000"/>
                </a:solidFill>
                <a:cs typeface="Times New Roman" pitchFamily="18" charset="0"/>
              </a:rPr>
              <a:t>Celler</a:t>
            </a:r>
            <a:r>
              <a:rPr lang="en-US" altLang="en-US" sz="2400" b="1" i="1" dirty="0">
                <a:solidFill>
                  <a:srgbClr val="C00000"/>
                </a:solidFill>
                <a:cs typeface="Times New Roman" pitchFamily="18" charset="0"/>
              </a:rPr>
              <a:t>-Kefauver Amendments of 1950</a:t>
            </a:r>
          </a:p>
          <a:p>
            <a:pPr lvl="1" eaLnBrk="1" hangingPunct="1"/>
            <a:r>
              <a:rPr lang="en-US" altLang="en-US" sz="2000" dirty="0">
                <a:cs typeface="Times New Roman" pitchFamily="18" charset="0"/>
              </a:rPr>
              <a:t>Response to limitations in language of Clayton Act and narrow interpretations by SCT</a:t>
            </a:r>
          </a:p>
          <a:p>
            <a:pPr lvl="1" eaLnBrk="1" hangingPunct="1"/>
            <a:r>
              <a:rPr lang="en-US" altLang="en-US" sz="2000" dirty="0">
                <a:cs typeface="Times New Roman" pitchFamily="18" charset="0"/>
              </a:rPr>
              <a:t>Legislative history is focus of discussion in </a:t>
            </a:r>
            <a:r>
              <a:rPr lang="en-US" altLang="en-US" sz="2000" i="1" dirty="0">
                <a:cs typeface="Times New Roman" pitchFamily="18" charset="0"/>
              </a:rPr>
              <a:t>Brown Shoe</a:t>
            </a:r>
          </a:p>
          <a:p>
            <a:pPr lvl="1" eaLnBrk="1" hangingPunct="1"/>
            <a:r>
              <a:rPr lang="en-US" altLang="en-US" sz="2000" dirty="0">
                <a:cs typeface="Times New Roman" pitchFamily="18" charset="0"/>
              </a:rPr>
              <a:t>Attempt to increase governmental merger enforcement</a:t>
            </a:r>
          </a:p>
          <a:p>
            <a:pPr eaLnBrk="1" hangingPunct="1"/>
            <a:r>
              <a:rPr lang="en-US" altLang="en-US" sz="2400" b="1" i="1" dirty="0">
                <a:solidFill>
                  <a:srgbClr val="C00000"/>
                </a:solidFill>
                <a:cs typeface="Times New Roman" pitchFamily="18" charset="0"/>
              </a:rPr>
              <a:t>Hart-Scott-</a:t>
            </a:r>
            <a:r>
              <a:rPr lang="en-US" altLang="en-US" sz="2400" b="1" i="1" dirty="0" err="1">
                <a:solidFill>
                  <a:srgbClr val="C00000"/>
                </a:solidFill>
                <a:cs typeface="Times New Roman" pitchFamily="18" charset="0"/>
              </a:rPr>
              <a:t>Rodino</a:t>
            </a:r>
            <a:r>
              <a:rPr lang="en-US" altLang="en-US" sz="2400" b="1" i="1" dirty="0">
                <a:solidFill>
                  <a:srgbClr val="C00000"/>
                </a:solidFill>
                <a:cs typeface="Times New Roman" pitchFamily="18" charset="0"/>
              </a:rPr>
              <a:t> (HSR) Amendments (1976)</a:t>
            </a:r>
          </a:p>
          <a:p>
            <a:pPr lvl="1" eaLnBrk="1" hangingPunct="1"/>
            <a:r>
              <a:rPr lang="en-US" altLang="en-US" sz="2000" dirty="0" err="1">
                <a:cs typeface="Times New Roman" pitchFamily="18" charset="0"/>
              </a:rPr>
              <a:t>HSR</a:t>
            </a:r>
            <a:r>
              <a:rPr lang="en-US" altLang="en-US" sz="2000" dirty="0">
                <a:cs typeface="Times New Roman" pitchFamily="18" charset="0"/>
              </a:rPr>
              <a:t> created pre-merger notification system</a:t>
            </a:r>
          </a:p>
          <a:p>
            <a:pPr lvl="1"/>
            <a:r>
              <a:rPr lang="en-US" altLang="en-US" sz="2000" dirty="0">
                <a:cs typeface="Times New Roman" pitchFamily="18" charset="0"/>
              </a:rPr>
              <a:t>In response to weakness of agencies having to litigate after merger occurred when</a:t>
            </a:r>
            <a:br>
              <a:rPr lang="en-US" altLang="en-US" sz="2000" dirty="0">
                <a:cs typeface="Times New Roman" pitchFamily="18" charset="0"/>
              </a:rPr>
            </a:br>
            <a:r>
              <a:rPr lang="en-US" altLang="en-US" sz="2000" dirty="0">
                <a:cs typeface="Times New Roman" pitchFamily="18" charset="0"/>
              </a:rPr>
              <a:t>“eggs could not be easily unscrambled” </a:t>
            </a:r>
          </a:p>
          <a:p>
            <a:pPr lvl="1" eaLnBrk="1" hangingPunct="1"/>
            <a:r>
              <a:rPr lang="en-US" altLang="en-US" sz="2000" dirty="0">
                <a:cs typeface="Times New Roman" pitchFamily="18" charset="0"/>
              </a:rPr>
              <a:t>Converted law enforcement into more of a regulatory system</a:t>
            </a:r>
          </a:p>
          <a:p>
            <a:pPr marL="457200" lvl="1" indent="0" eaLnBrk="1" hangingPunct="1">
              <a:buNone/>
            </a:pPr>
            <a:endParaRPr lang="en-US" altLang="en-US" sz="2000" dirty="0">
              <a:cs typeface="Times New Roman" pitchFamily="18" charset="0"/>
            </a:endParaRPr>
          </a:p>
        </p:txBody>
      </p:sp>
      <p:sp>
        <p:nvSpPr>
          <p:cNvPr id="71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E9803C9B-FC04-4857-8F53-225C473BCD5C}" type="slidenum">
              <a:rPr lang="en-US" altLang="en-US" sz="1400"/>
              <a:pPr/>
              <a:t>3</a:t>
            </a:fld>
            <a:endParaRPr lang="en-US" altLang="en-US" sz="1400"/>
          </a:p>
        </p:txBody>
      </p:sp>
    </p:spTree>
    <p:extLst>
      <p:ext uri="{BB962C8B-B14F-4D97-AF65-F5344CB8AC3E}">
        <p14:creationId xmlns:p14="http://schemas.microsoft.com/office/powerpoint/2010/main" val="7859053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93996-09F4-4668-8D73-2BE6F11CF874}"/>
              </a:ext>
            </a:extLst>
          </p:cNvPr>
          <p:cNvSpPr>
            <a:spLocks noGrp="1"/>
          </p:cNvSpPr>
          <p:nvPr>
            <p:ph type="title"/>
          </p:nvPr>
        </p:nvSpPr>
        <p:spPr>
          <a:xfrm>
            <a:off x="706225" y="0"/>
            <a:ext cx="10515600" cy="1325563"/>
          </a:xfrm>
        </p:spPr>
        <p:txBody>
          <a:bodyPr/>
          <a:lstStyle/>
          <a:p>
            <a:r>
              <a:rPr lang="en-US" dirty="0"/>
              <a:t>Heinz Rebuttal Analysis -1</a:t>
            </a:r>
            <a:r>
              <a:rPr lang="en-US" sz="1800" i="1" dirty="0">
                <a:solidFill>
                  <a:srgbClr val="00B0F0"/>
                </a:solidFill>
              </a:rPr>
              <a:t>(not in casebook)</a:t>
            </a:r>
            <a:endParaRPr lang="en-US" i="1" dirty="0">
              <a:solidFill>
                <a:srgbClr val="00B0F0"/>
              </a:solidFill>
            </a:endParaRPr>
          </a:p>
        </p:txBody>
      </p:sp>
      <p:sp>
        <p:nvSpPr>
          <p:cNvPr id="3" name="Content Placeholder 2">
            <a:extLst>
              <a:ext uri="{FF2B5EF4-FFF2-40B4-BE49-F238E27FC236}">
                <a16:creationId xmlns:a16="http://schemas.microsoft.com/office/drawing/2014/main" id="{FF7EEB1F-434F-4FD9-AE21-91358F21D445}"/>
              </a:ext>
            </a:extLst>
          </p:cNvPr>
          <p:cNvSpPr>
            <a:spLocks noGrp="1"/>
          </p:cNvSpPr>
          <p:nvPr>
            <p:ph idx="1"/>
          </p:nvPr>
        </p:nvSpPr>
        <p:spPr>
          <a:xfrm>
            <a:off x="761572" y="1079502"/>
            <a:ext cx="7494142" cy="5532436"/>
          </a:xfrm>
        </p:spPr>
        <p:txBody>
          <a:bodyPr>
            <a:normAutofit fontScale="85000" lnSpcReduction="20000"/>
          </a:bodyPr>
          <a:lstStyle/>
          <a:p>
            <a:r>
              <a:rPr lang="en-US" sz="2400" u="sng" dirty="0"/>
              <a:t>Claim #1: No Loss in competition </a:t>
            </a:r>
            <a:br>
              <a:rPr lang="en-US" sz="2400" u="sng" dirty="0"/>
            </a:br>
            <a:endParaRPr lang="en-US" sz="2400" u="sng" dirty="0"/>
          </a:p>
          <a:p>
            <a:pPr marL="457200" lvl="1" indent="0">
              <a:buNone/>
            </a:pPr>
            <a:r>
              <a:rPr lang="en-US" sz="2200" dirty="0"/>
              <a:t>“Section 7 does not require proof that a merger or other acquisition has caused higher prices in the affected market. All that is necessary is that the merger create an </a:t>
            </a:r>
            <a:r>
              <a:rPr lang="en-US" sz="2200" dirty="0">
                <a:solidFill>
                  <a:srgbClr val="C00000"/>
                </a:solidFill>
              </a:rPr>
              <a:t>appreciable danger </a:t>
            </a:r>
            <a:r>
              <a:rPr lang="en-US" sz="2200" dirty="0"/>
              <a:t>of [collusive practices] in  the future. A predictive judgment, necessarily probabilistic and judgmental rather than demonstrable, is called for.”)  … </a:t>
            </a:r>
            <a:r>
              <a:rPr lang="en-US" sz="2200" dirty="0">
                <a:solidFill>
                  <a:srgbClr val="C00000"/>
                </a:solidFill>
              </a:rPr>
              <a:t>[I]t is … not the FTC's burden to prove such an impact with “certainty.” … Section 7 is, after all, concerned with </a:t>
            </a:r>
            <a:r>
              <a:rPr lang="en-US" sz="2200" i="1" dirty="0">
                <a:solidFill>
                  <a:srgbClr val="C00000"/>
                </a:solidFill>
              </a:rPr>
              <a:t>probabilities, </a:t>
            </a:r>
            <a:r>
              <a:rPr lang="en-US" sz="2200" dirty="0">
                <a:solidFill>
                  <a:srgbClr val="C00000"/>
                </a:solidFill>
              </a:rPr>
              <a:t>not certainties. Claim #2: </a:t>
            </a:r>
          </a:p>
          <a:p>
            <a:pPr marL="457200" lvl="1" indent="0">
              <a:buNone/>
            </a:pPr>
            <a:endParaRPr lang="en-US" dirty="0"/>
          </a:p>
          <a:p>
            <a:r>
              <a:rPr lang="en-US" sz="2400" u="sng" dirty="0"/>
              <a:t>Claim #2: Procompetitive Post-Merger Efficiencies </a:t>
            </a:r>
            <a:br>
              <a:rPr lang="en-US" sz="2400" u="sng" dirty="0"/>
            </a:br>
            <a:endParaRPr lang="en-US" sz="2400" u="sng" dirty="0"/>
          </a:p>
          <a:p>
            <a:pPr marL="457200" lvl="1" indent="0">
              <a:buNone/>
            </a:pPr>
            <a:r>
              <a:rPr lang="en-US" sz="2200" dirty="0">
                <a:solidFill>
                  <a:srgbClr val="C00000"/>
                </a:solidFill>
              </a:rPr>
              <a:t>Although the Supreme Court has not sanctioned the use of the efficiencies defense in a section 7 case, the trend among lower courts is to recognize the defense. …. </a:t>
            </a:r>
            <a:br>
              <a:rPr lang="en-US" sz="2200" dirty="0">
                <a:solidFill>
                  <a:srgbClr val="C00000"/>
                </a:solidFill>
              </a:rPr>
            </a:br>
            <a:endParaRPr lang="en-US" sz="2200" dirty="0">
              <a:solidFill>
                <a:srgbClr val="C00000"/>
              </a:solidFill>
            </a:endParaRPr>
          </a:p>
          <a:p>
            <a:pPr marL="457200" lvl="1" indent="0">
              <a:buNone/>
            </a:pPr>
            <a:r>
              <a:rPr lang="en-US" sz="2200" dirty="0">
                <a:solidFill>
                  <a:srgbClr val="C00000"/>
                </a:solidFill>
              </a:rPr>
              <a:t>Nevertheless, the high market concentration levels present in this case require, in rebuttal, proof of extraordinary efficiencies,  which the appellees failed to supply. </a:t>
            </a:r>
          </a:p>
          <a:p>
            <a:pPr marL="457200" lvl="1" indent="0">
              <a:buNone/>
            </a:pPr>
            <a:endParaRPr lang="en-US" sz="2200" dirty="0">
              <a:solidFill>
                <a:srgbClr val="C00000"/>
              </a:solidFill>
            </a:endParaRPr>
          </a:p>
          <a:p>
            <a:pPr marL="457200" lvl="1" indent="0">
              <a:buNone/>
            </a:pPr>
            <a:r>
              <a:rPr lang="en-US" sz="2200" dirty="0"/>
              <a:t>Moreover, given the high concentration levels, the court must undertake a rigorous analysis … </a:t>
            </a:r>
            <a:r>
              <a:rPr lang="en-US" sz="2200" dirty="0">
                <a:solidFill>
                  <a:srgbClr val="C00000"/>
                </a:solidFill>
              </a:rPr>
              <a:t>to ensure that those “efficiencies” represent more than mere speculation and promises about post-merger behavior.</a:t>
            </a:r>
          </a:p>
          <a:p>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756936C1-E46E-4EC9-B0E2-D20CC72BC4A2}"/>
              </a:ext>
            </a:extLst>
          </p:cNvPr>
          <p:cNvSpPr>
            <a:spLocks noGrp="1"/>
          </p:cNvSpPr>
          <p:nvPr>
            <p:ph type="sldNum" sz="quarter" idx="12"/>
          </p:nvPr>
        </p:nvSpPr>
        <p:spPr/>
        <p:txBody>
          <a:bodyPr/>
          <a:lstStyle/>
          <a:p>
            <a:fld id="{A3FA0A93-60EE-4E9D-852F-604094E61050}" type="slidenum">
              <a:rPr lang="en-US" smtClean="0"/>
              <a:t>30</a:t>
            </a:fld>
            <a:endParaRPr lang="en-US"/>
          </a:p>
        </p:txBody>
      </p:sp>
      <p:sp>
        <p:nvSpPr>
          <p:cNvPr id="5" name="TextBox 4">
            <a:extLst>
              <a:ext uri="{FF2B5EF4-FFF2-40B4-BE49-F238E27FC236}">
                <a16:creationId xmlns:a16="http://schemas.microsoft.com/office/drawing/2014/main" id="{663D3DDC-0E7E-418E-95C8-F1F03BCD7987}"/>
              </a:ext>
            </a:extLst>
          </p:cNvPr>
          <p:cNvSpPr txBox="1"/>
          <p:nvPr/>
        </p:nvSpPr>
        <p:spPr>
          <a:xfrm flipH="1">
            <a:off x="9619424" y="4424830"/>
            <a:ext cx="1958027" cy="977191"/>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Sliding scale and rigorous analysis </a:t>
            </a:r>
            <a:endParaRPr lang="en-US" sz="2000" b="1" i="1" dirty="0">
              <a:solidFill>
                <a:schemeClr val="accent1">
                  <a:lumMod val="75000"/>
                </a:schemeClr>
              </a:solidFill>
            </a:endParaRPr>
          </a:p>
        </p:txBody>
      </p:sp>
      <p:cxnSp>
        <p:nvCxnSpPr>
          <p:cNvPr id="6" name="Straight Arrow Connector 25">
            <a:extLst>
              <a:ext uri="{FF2B5EF4-FFF2-40B4-BE49-F238E27FC236}">
                <a16:creationId xmlns:a16="http://schemas.microsoft.com/office/drawing/2014/main" id="{CCE6C1DD-50A3-4F07-ACB9-E83FC82AC1F3}"/>
              </a:ext>
            </a:extLst>
          </p:cNvPr>
          <p:cNvCxnSpPr>
            <a:cxnSpLocks noChangeShapeType="1"/>
          </p:cNvCxnSpPr>
          <p:nvPr/>
        </p:nvCxnSpPr>
        <p:spPr bwMode="auto">
          <a:xfrm flipH="1">
            <a:off x="8179086" y="4701814"/>
            <a:ext cx="1205451" cy="98623"/>
          </a:xfrm>
          <a:prstGeom prst="straightConnector1">
            <a:avLst/>
          </a:prstGeom>
          <a:noFill/>
          <a:ln w="38100" algn="ctr">
            <a:solidFill>
              <a:srgbClr val="0070C0"/>
            </a:solidFill>
            <a:round/>
            <a:headEnd/>
            <a:tailEnd type="arrow" w="med" len="med"/>
          </a:ln>
        </p:spPr>
      </p:cxnSp>
      <p:sp>
        <p:nvSpPr>
          <p:cNvPr id="7" name="TextBox 6">
            <a:extLst>
              <a:ext uri="{FF2B5EF4-FFF2-40B4-BE49-F238E27FC236}">
                <a16:creationId xmlns:a16="http://schemas.microsoft.com/office/drawing/2014/main" id="{2F140673-ED95-4E6F-AAB9-5534F68E3033}"/>
              </a:ext>
            </a:extLst>
          </p:cNvPr>
          <p:cNvSpPr txBox="1"/>
          <p:nvPr/>
        </p:nvSpPr>
        <p:spPr>
          <a:xfrm flipH="1">
            <a:off x="9619424" y="2331450"/>
            <a:ext cx="1958027" cy="682238"/>
          </a:xfrm>
          <a:prstGeom prst="rect">
            <a:avLst/>
          </a:prstGeom>
          <a:noFill/>
          <a:ln w="38100">
            <a:solidFill>
              <a:schemeClr val="accent1">
                <a:lumMod val="75000"/>
              </a:schemeClr>
            </a:solidFill>
          </a:ln>
        </p:spPr>
        <p:txBody>
          <a:bodyPr wrap="square" rtlCol="0">
            <a:spAutoFit/>
          </a:bodyPr>
          <a:lstStyle/>
          <a:p>
            <a:pPr>
              <a:lnSpc>
                <a:spcPts val="2300"/>
              </a:lnSpc>
            </a:pPr>
            <a:r>
              <a:rPr lang="en-US" sz="2000" b="1" dirty="0">
                <a:solidFill>
                  <a:schemeClr val="accent1">
                    <a:lumMod val="75000"/>
                  </a:schemeClr>
                </a:solidFill>
              </a:rPr>
              <a:t>Probability, not certainty</a:t>
            </a:r>
            <a:endParaRPr lang="en-US" sz="2000" b="1" i="1" dirty="0">
              <a:solidFill>
                <a:schemeClr val="accent1">
                  <a:lumMod val="75000"/>
                </a:schemeClr>
              </a:solidFill>
            </a:endParaRPr>
          </a:p>
        </p:txBody>
      </p:sp>
      <p:cxnSp>
        <p:nvCxnSpPr>
          <p:cNvPr id="8" name="Straight Arrow Connector 25">
            <a:extLst>
              <a:ext uri="{FF2B5EF4-FFF2-40B4-BE49-F238E27FC236}">
                <a16:creationId xmlns:a16="http://schemas.microsoft.com/office/drawing/2014/main" id="{455AE98B-E267-410A-B8A9-3BA540A0E380}"/>
              </a:ext>
            </a:extLst>
          </p:cNvPr>
          <p:cNvCxnSpPr>
            <a:cxnSpLocks noChangeShapeType="1"/>
          </p:cNvCxnSpPr>
          <p:nvPr/>
        </p:nvCxnSpPr>
        <p:spPr bwMode="auto">
          <a:xfrm flipH="1">
            <a:off x="8255714" y="2550807"/>
            <a:ext cx="1205451" cy="98623"/>
          </a:xfrm>
          <a:prstGeom prst="straightConnector1">
            <a:avLst/>
          </a:prstGeom>
          <a:noFill/>
          <a:ln w="38100" algn="ctr">
            <a:solidFill>
              <a:srgbClr val="0070C0"/>
            </a:solidFill>
            <a:round/>
            <a:headEnd/>
            <a:tailEnd type="arrow" w="med" len="med"/>
          </a:ln>
        </p:spPr>
      </p:cxnSp>
      <p:cxnSp>
        <p:nvCxnSpPr>
          <p:cNvPr id="9" name="Straight Arrow Connector 25">
            <a:extLst>
              <a:ext uri="{FF2B5EF4-FFF2-40B4-BE49-F238E27FC236}">
                <a16:creationId xmlns:a16="http://schemas.microsoft.com/office/drawing/2014/main" id="{C74EB38F-3EC6-45C5-9B9A-FDED8692D6BE}"/>
              </a:ext>
            </a:extLst>
          </p:cNvPr>
          <p:cNvCxnSpPr>
            <a:cxnSpLocks noChangeShapeType="1"/>
          </p:cNvCxnSpPr>
          <p:nvPr/>
        </p:nvCxnSpPr>
        <p:spPr bwMode="auto">
          <a:xfrm flipH="1">
            <a:off x="7969988" y="5018308"/>
            <a:ext cx="1281224" cy="547807"/>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16235920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269EB-28A3-4855-8303-349FAB61712B}"/>
              </a:ext>
            </a:extLst>
          </p:cNvPr>
          <p:cNvSpPr>
            <a:spLocks noGrp="1"/>
          </p:cNvSpPr>
          <p:nvPr>
            <p:ph type="title"/>
          </p:nvPr>
        </p:nvSpPr>
        <p:spPr>
          <a:xfrm>
            <a:off x="291446" y="-23894"/>
            <a:ext cx="10515600" cy="1325563"/>
          </a:xfrm>
        </p:spPr>
        <p:txBody>
          <a:bodyPr/>
          <a:lstStyle/>
          <a:p>
            <a:r>
              <a:rPr lang="en-US" dirty="0"/>
              <a:t>Heinz Rebuttal Analysis -2 </a:t>
            </a:r>
            <a:r>
              <a:rPr lang="en-US" sz="2400" i="1" dirty="0">
                <a:solidFill>
                  <a:srgbClr val="00B0F0"/>
                </a:solidFill>
              </a:rPr>
              <a:t>(p.724)</a:t>
            </a:r>
            <a:endParaRPr lang="en-US" i="1" dirty="0">
              <a:solidFill>
                <a:srgbClr val="00B0F0"/>
              </a:solidFill>
            </a:endParaRPr>
          </a:p>
        </p:txBody>
      </p:sp>
      <p:sp>
        <p:nvSpPr>
          <p:cNvPr id="3" name="Content Placeholder 2">
            <a:extLst>
              <a:ext uri="{FF2B5EF4-FFF2-40B4-BE49-F238E27FC236}">
                <a16:creationId xmlns:a16="http://schemas.microsoft.com/office/drawing/2014/main" id="{4677AB73-AD87-47E7-8339-16E140E7419B}"/>
              </a:ext>
            </a:extLst>
          </p:cNvPr>
          <p:cNvSpPr>
            <a:spLocks noGrp="1"/>
          </p:cNvSpPr>
          <p:nvPr>
            <p:ph idx="1"/>
          </p:nvPr>
        </p:nvSpPr>
        <p:spPr>
          <a:xfrm>
            <a:off x="291446" y="1172761"/>
            <a:ext cx="8814847" cy="5548713"/>
          </a:xfrm>
        </p:spPr>
        <p:txBody>
          <a:bodyPr>
            <a:normAutofit fontScale="92500" lnSpcReduction="10000"/>
          </a:bodyPr>
          <a:lstStyle/>
          <a:p>
            <a:pPr marL="0" indent="0">
              <a:lnSpc>
                <a:spcPct val="110000"/>
              </a:lnSpc>
              <a:buNone/>
            </a:pPr>
            <a:r>
              <a:rPr lang="en-US" sz="2000" u="sng" dirty="0"/>
              <a:t>Claim #3: Cartel Problems</a:t>
            </a:r>
          </a:p>
          <a:p>
            <a:pPr marL="0" indent="0">
              <a:lnSpc>
                <a:spcPct val="110000"/>
              </a:lnSpc>
              <a:buNone/>
            </a:pPr>
            <a:r>
              <a:rPr lang="en-US" sz="1600" dirty="0">
                <a:solidFill>
                  <a:srgbClr val="C00000"/>
                </a:solidFill>
              </a:rPr>
              <a:t>The district court dismissed the likelihood of collusion derived from the FTC's market concentration data. “[S]</a:t>
            </a:r>
            <a:r>
              <a:rPr lang="en-US" sz="1600" dirty="0" err="1">
                <a:solidFill>
                  <a:srgbClr val="C00000"/>
                </a:solidFill>
              </a:rPr>
              <a:t>tructural</a:t>
            </a:r>
            <a:r>
              <a:rPr lang="en-US" sz="1600" dirty="0">
                <a:solidFill>
                  <a:srgbClr val="C00000"/>
                </a:solidFill>
              </a:rPr>
              <a:t> market barriers to collusion” in the retail market for jarred baby food, the court said, rebut the normal presumption that increases in concentration will increase the likelihood of tacit collusion. </a:t>
            </a:r>
          </a:p>
          <a:p>
            <a:pPr marL="0" indent="0">
              <a:lnSpc>
                <a:spcPct val="110000"/>
              </a:lnSpc>
              <a:buNone/>
            </a:pPr>
            <a:r>
              <a:rPr lang="en-US" sz="1600" dirty="0"/>
              <a:t>The court's sole citation, however, was to testimony by the appellees' expert, Jonathan B. Baker, who testified that in order </a:t>
            </a:r>
            <a:r>
              <a:rPr lang="en-US" sz="1600" dirty="0">
                <a:solidFill>
                  <a:srgbClr val="C00000"/>
                </a:solidFill>
              </a:rPr>
              <a:t>to coordinate successfully, firms must solve “cartel problems” such as reaching a consensus on price and market share and deterring each other from deviating from that consensus by either lowering price or increasing production</a:t>
            </a:r>
            <a:r>
              <a:rPr lang="en-US" sz="1600" dirty="0"/>
              <a:t>. He opined that after the merger the merged entity would want to expand its market share at Gerber's expense, thereby decreasing the likelihood of consensus on price and market share. </a:t>
            </a:r>
          </a:p>
          <a:p>
            <a:pPr marL="0" indent="0">
              <a:lnSpc>
                <a:spcPct val="110000"/>
              </a:lnSpc>
              <a:buNone/>
            </a:pPr>
            <a:r>
              <a:rPr lang="en-US" sz="1600" dirty="0"/>
              <a:t>In his report, Baker elaborated on his theory, explaining that the efficiencies created by the merger will give the merged firm the ability and incentive to take on Gerber in price and product improvements. He also predicted that </a:t>
            </a:r>
            <a:r>
              <a:rPr lang="en-US" sz="1600" dirty="0">
                <a:solidFill>
                  <a:srgbClr val="C00000"/>
                </a:solidFill>
              </a:rPr>
              <a:t>policing and monitoring of any agreement would be more difficult </a:t>
            </a:r>
            <a:r>
              <a:rPr lang="en-US" sz="1600" dirty="0"/>
              <a:t>than it is now, due in part to a time lag in the ability of one firm to detect price cuts by another. </a:t>
            </a:r>
            <a:r>
              <a:rPr lang="en-US" sz="1900" b="1" dirty="0">
                <a:solidFill>
                  <a:srgbClr val="C00000"/>
                </a:solidFill>
                <a:highlight>
                  <a:srgbClr val="FFFF00"/>
                </a:highlight>
              </a:rPr>
              <a:t>But the district court made no finding that any of these </a:t>
            </a:r>
            <a:r>
              <a:rPr lang="en-US" sz="2200" b="1" dirty="0">
                <a:solidFill>
                  <a:srgbClr val="C00000"/>
                </a:solidFill>
                <a:highlight>
                  <a:srgbClr val="FFFF00"/>
                </a:highlight>
              </a:rPr>
              <a:t>“cartel problems” </a:t>
            </a:r>
            <a:r>
              <a:rPr lang="en-US" sz="1900" b="1" dirty="0">
                <a:solidFill>
                  <a:srgbClr val="C00000"/>
                </a:solidFill>
                <a:highlight>
                  <a:srgbClr val="FFFF00"/>
                </a:highlight>
              </a:rPr>
              <a:t>are so much greater in the baby food industry than in other industries that they rebut the normal presumption.   </a:t>
            </a:r>
            <a:r>
              <a:rPr lang="en-US" sz="1600" dirty="0"/>
              <a:t>In fact, Baker's testimony about “time lag” is refuted by the record which reflects that supermarket prices are available from industry-wide scanner data within 4–8 weeks. … </a:t>
            </a:r>
            <a:r>
              <a:rPr lang="en-US" sz="1600" dirty="0">
                <a:solidFill>
                  <a:srgbClr val="C00000"/>
                </a:solidFill>
              </a:rPr>
              <a:t>His testimony is further undermined by the record evidence of past price leadership in the baby food industry.  </a:t>
            </a:r>
          </a:p>
          <a:p>
            <a:pPr marL="0" indent="0">
              <a:lnSpc>
                <a:spcPct val="110000"/>
              </a:lnSpc>
              <a:buNone/>
            </a:pPr>
            <a:r>
              <a:rPr lang="en-US" sz="2100" b="1" dirty="0">
                <a:solidFill>
                  <a:srgbClr val="C00000"/>
                </a:solidFill>
                <a:highlight>
                  <a:srgbClr val="FFFF00"/>
                </a:highlight>
              </a:rPr>
              <a:t>The combination of a concentrated market and barriers to entry is a recipe for price coordination</a:t>
            </a:r>
            <a:r>
              <a:rPr lang="en-US" sz="1700" b="1" dirty="0">
                <a:solidFill>
                  <a:srgbClr val="C00000"/>
                </a:solidFill>
              </a:rPr>
              <a:t>.</a:t>
            </a:r>
            <a:endParaRPr lang="en-US" sz="1600" b="1" dirty="0">
              <a:solidFill>
                <a:srgbClr val="C00000"/>
              </a:solidFill>
            </a:endParaRPr>
          </a:p>
        </p:txBody>
      </p:sp>
      <p:sp>
        <p:nvSpPr>
          <p:cNvPr id="4" name="Slide Number Placeholder 3">
            <a:extLst>
              <a:ext uri="{FF2B5EF4-FFF2-40B4-BE49-F238E27FC236}">
                <a16:creationId xmlns:a16="http://schemas.microsoft.com/office/drawing/2014/main" id="{9761D9D2-737E-4E32-A39B-452B05B2EB1E}"/>
              </a:ext>
            </a:extLst>
          </p:cNvPr>
          <p:cNvSpPr>
            <a:spLocks noGrp="1"/>
          </p:cNvSpPr>
          <p:nvPr>
            <p:ph type="sldNum" sz="quarter" idx="12"/>
          </p:nvPr>
        </p:nvSpPr>
        <p:spPr/>
        <p:txBody>
          <a:bodyPr/>
          <a:lstStyle/>
          <a:p>
            <a:fld id="{A3FA0A93-60EE-4E9D-852F-604094E61050}" type="slidenum">
              <a:rPr lang="en-US" smtClean="0"/>
              <a:t>31</a:t>
            </a:fld>
            <a:endParaRPr lang="en-US"/>
          </a:p>
        </p:txBody>
      </p:sp>
      <p:sp>
        <p:nvSpPr>
          <p:cNvPr id="5" name="TextBox 4">
            <a:extLst>
              <a:ext uri="{FF2B5EF4-FFF2-40B4-BE49-F238E27FC236}">
                <a16:creationId xmlns:a16="http://schemas.microsoft.com/office/drawing/2014/main" id="{5CC6C887-7DA9-4888-B668-BC5DE018A53C}"/>
              </a:ext>
            </a:extLst>
          </p:cNvPr>
          <p:cNvSpPr txBox="1"/>
          <p:nvPr/>
        </p:nvSpPr>
        <p:spPr>
          <a:xfrm flipH="1">
            <a:off x="10050938" y="2698771"/>
            <a:ext cx="1958027" cy="977191"/>
          </a:xfrm>
          <a:prstGeom prst="rect">
            <a:avLst/>
          </a:prstGeom>
          <a:noFill/>
          <a:ln w="38100">
            <a:solidFill>
              <a:schemeClr val="accent1">
                <a:lumMod val="75000"/>
              </a:schemeClr>
            </a:solidFill>
          </a:ln>
        </p:spPr>
        <p:txBody>
          <a:bodyPr wrap="square" rtlCol="0">
            <a:spAutoFit/>
          </a:bodyPr>
          <a:lstStyle/>
          <a:p>
            <a:pPr>
              <a:lnSpc>
                <a:spcPts val="2300"/>
              </a:lnSpc>
            </a:pPr>
            <a:r>
              <a:rPr lang="en-US" sz="2400" b="1" dirty="0">
                <a:solidFill>
                  <a:schemeClr val="accent1">
                    <a:lumMod val="75000"/>
                  </a:schemeClr>
                </a:solidFill>
              </a:rPr>
              <a:t>Recalling analysis of Cartel Tasks</a:t>
            </a:r>
            <a:endParaRPr lang="en-US" sz="2400" b="1" i="1" dirty="0">
              <a:solidFill>
                <a:schemeClr val="accent1">
                  <a:lumMod val="75000"/>
                </a:schemeClr>
              </a:solidFill>
            </a:endParaRPr>
          </a:p>
        </p:txBody>
      </p:sp>
      <p:cxnSp>
        <p:nvCxnSpPr>
          <p:cNvPr id="6" name="Straight Arrow Connector 25">
            <a:extLst>
              <a:ext uri="{FF2B5EF4-FFF2-40B4-BE49-F238E27FC236}">
                <a16:creationId xmlns:a16="http://schemas.microsoft.com/office/drawing/2014/main" id="{18B19AEB-4950-421E-9476-58EE4D1FA9A5}"/>
              </a:ext>
            </a:extLst>
          </p:cNvPr>
          <p:cNvCxnSpPr>
            <a:cxnSpLocks noChangeShapeType="1"/>
          </p:cNvCxnSpPr>
          <p:nvPr/>
        </p:nvCxnSpPr>
        <p:spPr bwMode="auto">
          <a:xfrm flipH="1" flipV="1">
            <a:off x="9065653" y="2992927"/>
            <a:ext cx="779387" cy="70244"/>
          </a:xfrm>
          <a:prstGeom prst="straightConnector1">
            <a:avLst/>
          </a:prstGeom>
          <a:noFill/>
          <a:ln w="38100" algn="ctr">
            <a:solidFill>
              <a:srgbClr val="0070C0"/>
            </a:solidFill>
            <a:round/>
            <a:headEnd/>
            <a:tailEnd type="arrow" w="med" len="med"/>
          </a:ln>
        </p:spPr>
      </p:cxnSp>
      <p:cxnSp>
        <p:nvCxnSpPr>
          <p:cNvPr id="7" name="Straight Arrow Connector 25">
            <a:extLst>
              <a:ext uri="{FF2B5EF4-FFF2-40B4-BE49-F238E27FC236}">
                <a16:creationId xmlns:a16="http://schemas.microsoft.com/office/drawing/2014/main" id="{01552C43-2294-46E1-BF0C-FFCC2280C5CC}"/>
              </a:ext>
            </a:extLst>
          </p:cNvPr>
          <p:cNvCxnSpPr>
            <a:cxnSpLocks noChangeShapeType="1"/>
          </p:cNvCxnSpPr>
          <p:nvPr/>
        </p:nvCxnSpPr>
        <p:spPr bwMode="auto">
          <a:xfrm flipH="1">
            <a:off x="8975891" y="3591255"/>
            <a:ext cx="1075047" cy="390802"/>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39635840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CBBC7-51B3-4B25-B491-DE1271E4D822}"/>
              </a:ext>
            </a:extLst>
          </p:cNvPr>
          <p:cNvSpPr>
            <a:spLocks noGrp="1"/>
          </p:cNvSpPr>
          <p:nvPr>
            <p:ph type="title"/>
          </p:nvPr>
        </p:nvSpPr>
        <p:spPr/>
        <p:txBody>
          <a:bodyPr/>
          <a:lstStyle/>
          <a:p>
            <a:r>
              <a:rPr lang="en-US" dirty="0"/>
              <a:t>The Sliding Scale in Action: Two Examples</a:t>
            </a:r>
          </a:p>
        </p:txBody>
      </p:sp>
      <p:sp>
        <p:nvSpPr>
          <p:cNvPr id="3" name="Content Placeholder 2">
            <a:extLst>
              <a:ext uri="{FF2B5EF4-FFF2-40B4-BE49-F238E27FC236}">
                <a16:creationId xmlns:a16="http://schemas.microsoft.com/office/drawing/2014/main" id="{328B096A-170E-42BB-8E97-B710DFF5D1EC}"/>
              </a:ext>
            </a:extLst>
          </p:cNvPr>
          <p:cNvSpPr>
            <a:spLocks noGrp="1"/>
          </p:cNvSpPr>
          <p:nvPr>
            <p:ph idx="1"/>
          </p:nvPr>
        </p:nvSpPr>
        <p:spPr>
          <a:xfrm>
            <a:off x="838200" y="1825625"/>
            <a:ext cx="8634573" cy="4351338"/>
          </a:xfrm>
        </p:spPr>
        <p:txBody>
          <a:bodyPr>
            <a:normAutofit/>
          </a:bodyPr>
          <a:lstStyle/>
          <a:p>
            <a:r>
              <a:rPr lang="en-US" i="1" dirty="0"/>
              <a:t>Heinz: </a:t>
            </a:r>
            <a:r>
              <a:rPr lang="en-US" dirty="0"/>
              <a:t>“The more compelling the prima facie case, the more evidence the defendant must present to rebut it successfully.”’ </a:t>
            </a:r>
            <a:br>
              <a:rPr lang="en-US" dirty="0"/>
            </a:br>
            <a:endParaRPr lang="en-US" dirty="0"/>
          </a:p>
          <a:p>
            <a:r>
              <a:rPr lang="en-US" i="1" dirty="0"/>
              <a:t>FTC v. Arch Coal, Inc</a:t>
            </a:r>
            <a:r>
              <a:rPr lang="en-US" dirty="0"/>
              <a:t>. (2004): “Although the FTC has satisfied its prima facie case burden, the FTC’s prima facie case is not strong. </a:t>
            </a:r>
            <a:r>
              <a:rPr lang="en-US" i="1" dirty="0"/>
              <a:t>[HHI was only about 2000.]</a:t>
            </a:r>
            <a:r>
              <a:rPr lang="en-US" dirty="0"/>
              <a:t> </a:t>
            </a:r>
            <a:r>
              <a:rPr lang="en-US" dirty="0">
                <a:solidFill>
                  <a:srgbClr val="C00000"/>
                </a:solidFill>
              </a:rPr>
              <a:t>Certainly less of a showing is required from defendants to rebut a less-than-compelling prima facie case.”</a:t>
            </a:r>
          </a:p>
          <a:p>
            <a:endParaRPr lang="en-US" dirty="0"/>
          </a:p>
        </p:txBody>
      </p:sp>
      <p:sp>
        <p:nvSpPr>
          <p:cNvPr id="4" name="Slide Number Placeholder 3">
            <a:extLst>
              <a:ext uri="{FF2B5EF4-FFF2-40B4-BE49-F238E27FC236}">
                <a16:creationId xmlns:a16="http://schemas.microsoft.com/office/drawing/2014/main" id="{08DC5ADA-5498-46F9-9BFE-852AD34B6D55}"/>
              </a:ext>
            </a:extLst>
          </p:cNvPr>
          <p:cNvSpPr>
            <a:spLocks noGrp="1"/>
          </p:cNvSpPr>
          <p:nvPr>
            <p:ph type="sldNum" sz="quarter" idx="12"/>
          </p:nvPr>
        </p:nvSpPr>
        <p:spPr/>
        <p:txBody>
          <a:bodyPr/>
          <a:lstStyle/>
          <a:p>
            <a:fld id="{A3FA0A93-60EE-4E9D-852F-604094E61050}" type="slidenum">
              <a:rPr lang="en-US" smtClean="0"/>
              <a:t>32</a:t>
            </a:fld>
            <a:endParaRPr lang="en-US"/>
          </a:p>
        </p:txBody>
      </p:sp>
    </p:spTree>
    <p:extLst>
      <p:ext uri="{BB962C8B-B14F-4D97-AF65-F5344CB8AC3E}">
        <p14:creationId xmlns:p14="http://schemas.microsoft.com/office/powerpoint/2010/main" val="19471999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Horizontal Merger Guidelines: Introduction</a:t>
            </a:r>
          </a:p>
        </p:txBody>
      </p:sp>
      <p:sp>
        <p:nvSpPr>
          <p:cNvPr id="3" name="Text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A3FA0A93-60EE-4E9D-852F-604094E61050}" type="slidenum">
              <a:rPr lang="en-US" smtClean="0"/>
              <a:t>33</a:t>
            </a:fld>
            <a:endParaRPr lang="en-US"/>
          </a:p>
        </p:txBody>
      </p:sp>
    </p:spTree>
    <p:extLst>
      <p:ext uri="{BB962C8B-B14F-4D97-AF65-F5344CB8AC3E}">
        <p14:creationId xmlns:p14="http://schemas.microsoft.com/office/powerpoint/2010/main" val="26178086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93889" y="761469"/>
            <a:ext cx="10435472" cy="746125"/>
          </a:xfrm>
        </p:spPr>
        <p:txBody>
          <a:bodyPr>
            <a:normAutofit/>
          </a:bodyPr>
          <a:lstStyle/>
          <a:p>
            <a:r>
              <a:rPr lang="en-US" sz="3200" dirty="0">
                <a:cs typeface="Times New Roman" pitchFamily="18" charset="0"/>
              </a:rPr>
              <a:t>Two Events Dramatically Changed Merger Analysis </a:t>
            </a:r>
          </a:p>
        </p:txBody>
      </p:sp>
      <p:sp>
        <p:nvSpPr>
          <p:cNvPr id="12291" name="TextBox 3"/>
          <p:cNvSpPr txBox="1">
            <a:spLocks noChangeArrowheads="1"/>
          </p:cNvSpPr>
          <p:nvPr/>
        </p:nvSpPr>
        <p:spPr bwMode="auto">
          <a:xfrm>
            <a:off x="593889" y="1506899"/>
            <a:ext cx="4419599" cy="1200329"/>
          </a:xfrm>
          <a:prstGeom prst="rect">
            <a:avLst/>
          </a:prstGeom>
          <a:noFill/>
          <a:ln w="9525">
            <a:noFill/>
            <a:miter lim="800000"/>
            <a:headEnd/>
            <a:tailEnd/>
          </a:ln>
        </p:spPr>
        <p:txBody>
          <a:bodyPr wrap="square">
            <a:spAutoFit/>
          </a:bodyPr>
          <a:lstStyle/>
          <a:p>
            <a:pPr algn="ctr"/>
            <a:r>
              <a:rPr lang="en-US" b="1" dirty="0">
                <a:solidFill>
                  <a:srgbClr val="C00000"/>
                </a:solidFill>
                <a:latin typeface="Times New Roman" pitchFamily="18" charset="0"/>
                <a:cs typeface="Times New Roman" pitchFamily="18" charset="0"/>
              </a:rPr>
              <a:t>1976</a:t>
            </a:r>
          </a:p>
          <a:p>
            <a:pPr algn="ctr"/>
            <a:r>
              <a:rPr lang="en-US" b="1" dirty="0">
                <a:solidFill>
                  <a:srgbClr val="C00000"/>
                </a:solidFill>
                <a:latin typeface="Times New Roman" pitchFamily="18" charset="0"/>
                <a:cs typeface="Times New Roman" pitchFamily="18" charset="0"/>
              </a:rPr>
              <a:t>Creation of HSR Pre-Merger </a:t>
            </a:r>
          </a:p>
          <a:p>
            <a:pPr algn="ctr"/>
            <a:r>
              <a:rPr lang="en-US" b="1" dirty="0">
                <a:solidFill>
                  <a:srgbClr val="C00000"/>
                </a:solidFill>
                <a:latin typeface="Times New Roman" pitchFamily="18" charset="0"/>
                <a:cs typeface="Times New Roman" pitchFamily="18" charset="0"/>
              </a:rPr>
              <a:t>Notification System</a:t>
            </a:r>
          </a:p>
          <a:p>
            <a:pPr algn="ctr"/>
            <a:r>
              <a:rPr lang="en-US" b="1" dirty="0">
                <a:latin typeface="Times New Roman" pitchFamily="18" charset="0"/>
                <a:cs typeface="Times New Roman" pitchFamily="18" charset="0"/>
              </a:rPr>
              <a:t>(</a:t>
            </a:r>
            <a:r>
              <a:rPr lang="en-US" b="1" i="1" dirty="0">
                <a:latin typeface="Times New Roman" pitchFamily="18" charset="0"/>
                <a:cs typeface="Times New Roman" pitchFamily="18" charset="0"/>
              </a:rPr>
              <a:t>Procedural Reform</a:t>
            </a:r>
            <a:r>
              <a:rPr lang="en-US" b="1" dirty="0">
                <a:latin typeface="Times New Roman" pitchFamily="18" charset="0"/>
                <a:cs typeface="Times New Roman" pitchFamily="18" charset="0"/>
              </a:rPr>
              <a:t>)</a:t>
            </a:r>
          </a:p>
        </p:txBody>
      </p:sp>
      <p:sp>
        <p:nvSpPr>
          <p:cNvPr id="12292" name="TextBox 4"/>
          <p:cNvSpPr txBox="1">
            <a:spLocks noChangeArrowheads="1"/>
          </p:cNvSpPr>
          <p:nvPr/>
        </p:nvSpPr>
        <p:spPr bwMode="auto">
          <a:xfrm>
            <a:off x="6497019" y="1532241"/>
            <a:ext cx="3241015" cy="923330"/>
          </a:xfrm>
          <a:prstGeom prst="rect">
            <a:avLst/>
          </a:prstGeom>
          <a:noFill/>
          <a:ln w="9525">
            <a:noFill/>
            <a:miter lim="800000"/>
            <a:headEnd/>
            <a:tailEnd/>
          </a:ln>
        </p:spPr>
        <p:txBody>
          <a:bodyPr wrap="none">
            <a:spAutoFit/>
          </a:bodyPr>
          <a:lstStyle/>
          <a:p>
            <a:pPr algn="ctr"/>
            <a:r>
              <a:rPr lang="en-US" b="1" dirty="0">
                <a:solidFill>
                  <a:srgbClr val="C00000"/>
                </a:solidFill>
                <a:latin typeface="Times New Roman" pitchFamily="18" charset="0"/>
                <a:cs typeface="Times New Roman" pitchFamily="18" charset="0"/>
              </a:rPr>
              <a:t>1982</a:t>
            </a:r>
          </a:p>
          <a:p>
            <a:pPr algn="ctr"/>
            <a:r>
              <a:rPr lang="en-US" b="1" dirty="0">
                <a:solidFill>
                  <a:srgbClr val="C00000"/>
                </a:solidFill>
                <a:latin typeface="Times New Roman" pitchFamily="18" charset="0"/>
                <a:cs typeface="Times New Roman" pitchFamily="18" charset="0"/>
              </a:rPr>
              <a:t>Revised HMGs</a:t>
            </a:r>
          </a:p>
          <a:p>
            <a:pPr algn="ctr"/>
            <a:r>
              <a:rPr lang="en-US" b="1" dirty="0">
                <a:latin typeface="Times New Roman" pitchFamily="18" charset="0"/>
                <a:cs typeface="Times New Roman" pitchFamily="18" charset="0"/>
              </a:rPr>
              <a:t>(S</a:t>
            </a:r>
            <a:r>
              <a:rPr lang="en-US" b="1" i="1" dirty="0">
                <a:latin typeface="Times New Roman" pitchFamily="18" charset="0"/>
                <a:cs typeface="Times New Roman" pitchFamily="18" charset="0"/>
              </a:rPr>
              <a:t>ubstantive Analytical Reform</a:t>
            </a:r>
            <a:r>
              <a:rPr lang="en-US" b="1" dirty="0">
                <a:latin typeface="Times New Roman" pitchFamily="18" charset="0"/>
                <a:cs typeface="Times New Roman" pitchFamily="18" charset="0"/>
              </a:rPr>
              <a:t>)</a:t>
            </a:r>
          </a:p>
        </p:txBody>
      </p:sp>
      <p:sp>
        <p:nvSpPr>
          <p:cNvPr id="12293" name="TextBox 5"/>
          <p:cNvSpPr txBox="1">
            <a:spLocks noChangeArrowheads="1"/>
          </p:cNvSpPr>
          <p:nvPr/>
        </p:nvSpPr>
        <p:spPr bwMode="auto">
          <a:xfrm>
            <a:off x="509048" y="2766647"/>
            <a:ext cx="4930218" cy="3524042"/>
          </a:xfrm>
          <a:prstGeom prst="rect">
            <a:avLst/>
          </a:prstGeom>
          <a:noFill/>
          <a:ln w="9525">
            <a:noFill/>
            <a:miter lim="800000"/>
            <a:headEnd/>
            <a:tailEnd/>
          </a:ln>
        </p:spPr>
        <p:txBody>
          <a:bodyPr wrap="square">
            <a:spAutoFit/>
          </a:bodyPr>
          <a:lstStyle/>
          <a:p>
            <a:pPr marL="285750" indent="-285750">
              <a:spcAft>
                <a:spcPts val="600"/>
              </a:spcAft>
              <a:buFont typeface="Arial" panose="020B0604020202020204" pitchFamily="34" charset="0"/>
              <a:buChar char="•"/>
            </a:pPr>
            <a:r>
              <a:rPr lang="en-US" b="1" dirty="0">
                <a:latin typeface="Times New Roman" pitchFamily="18" charset="0"/>
                <a:cs typeface="Times New Roman" pitchFamily="18" charset="0"/>
              </a:rPr>
              <a:t>Facilitates PIs to block merger based on “prediction” rather than attacking consummated mergers and having to prove actual harm, </a:t>
            </a:r>
            <a:r>
              <a:rPr lang="en-US" dirty="0">
                <a:latin typeface="Times New Roman" pitchFamily="18" charset="0"/>
                <a:cs typeface="Times New Roman" pitchFamily="18" charset="0"/>
              </a:rPr>
              <a:t>which in turn</a:t>
            </a:r>
            <a:endParaRPr lang="en-US" b="1" dirty="0">
              <a:latin typeface="Times New Roman" pitchFamily="18" charset="0"/>
              <a:cs typeface="Times New Roman" pitchFamily="18" charset="0"/>
            </a:endParaRPr>
          </a:p>
          <a:p>
            <a:pPr marL="285750" indent="-285750">
              <a:spcAft>
                <a:spcPts val="600"/>
              </a:spcAft>
              <a:buFont typeface="Arial" panose="020B0604020202020204" pitchFamily="34" charset="0"/>
              <a:buChar char="•"/>
            </a:pPr>
            <a:r>
              <a:rPr lang="en-US" dirty="0">
                <a:latin typeface="Times New Roman" pitchFamily="18" charset="0"/>
                <a:cs typeface="Times New Roman" pitchFamily="18" charset="0"/>
              </a:rPr>
              <a:t>Increases agency discretion</a:t>
            </a:r>
          </a:p>
          <a:p>
            <a:pPr marL="285750" indent="-285750">
              <a:spcAft>
                <a:spcPts val="600"/>
              </a:spcAft>
              <a:buFont typeface="Arial" panose="020B0604020202020204" pitchFamily="34" charset="0"/>
              <a:buChar char="•"/>
            </a:pPr>
            <a:r>
              <a:rPr lang="en-US" dirty="0">
                <a:latin typeface="Times New Roman" pitchFamily="18" charset="0"/>
                <a:cs typeface="Times New Roman" pitchFamily="18" charset="0"/>
              </a:rPr>
              <a:t>Requires new analytical tools</a:t>
            </a:r>
          </a:p>
          <a:p>
            <a:pPr marL="285750" indent="-285750">
              <a:spcAft>
                <a:spcPts val="600"/>
              </a:spcAft>
              <a:buFont typeface="Arial" panose="020B0604020202020204" pitchFamily="34" charset="0"/>
              <a:buChar char="•"/>
            </a:pPr>
            <a:r>
              <a:rPr lang="en-US" dirty="0">
                <a:cs typeface="Times New Roman" pitchFamily="18" charset="0"/>
              </a:rPr>
              <a:t>Permits </a:t>
            </a:r>
            <a:r>
              <a:rPr lang="en-US" dirty="0">
                <a:latin typeface="Times New Roman" pitchFamily="18" charset="0"/>
                <a:cs typeface="Times New Roman" pitchFamily="18" charset="0"/>
              </a:rPr>
              <a:t>consent decrees</a:t>
            </a:r>
          </a:p>
          <a:p>
            <a:pPr marL="285750" indent="-285750">
              <a:spcAft>
                <a:spcPts val="600"/>
              </a:spcAft>
              <a:buFont typeface="Arial" panose="020B0604020202020204" pitchFamily="34" charset="0"/>
              <a:buChar char="•"/>
            </a:pPr>
            <a:r>
              <a:rPr lang="en-US" dirty="0">
                <a:latin typeface="Times New Roman" pitchFamily="18" charset="0"/>
                <a:cs typeface="Times New Roman" pitchFamily="18" charset="0"/>
              </a:rPr>
              <a:t>Changes standard in courts from proof of harm to “likelihood of success”  (Preliminary Injunction standard)</a:t>
            </a:r>
          </a:p>
          <a:p>
            <a:pPr>
              <a:spcAft>
                <a:spcPts val="600"/>
              </a:spcAft>
            </a:pPr>
            <a:endParaRPr lang="en-US" dirty="0">
              <a:latin typeface="Times New Roman" pitchFamily="18" charset="0"/>
              <a:cs typeface="Times New Roman" pitchFamily="18" charset="0"/>
            </a:endParaRPr>
          </a:p>
        </p:txBody>
      </p:sp>
      <p:sp>
        <p:nvSpPr>
          <p:cNvPr id="12295" name="TextBox 9"/>
          <p:cNvSpPr txBox="1">
            <a:spLocks noChangeArrowheads="1"/>
          </p:cNvSpPr>
          <p:nvPr/>
        </p:nvSpPr>
        <p:spPr bwMode="auto">
          <a:xfrm>
            <a:off x="6220905" y="2820911"/>
            <a:ext cx="4779389" cy="3170099"/>
          </a:xfrm>
          <a:prstGeom prst="rect">
            <a:avLst/>
          </a:prstGeom>
          <a:noFill/>
          <a:ln w="9525">
            <a:noFill/>
            <a:miter lim="800000"/>
            <a:headEnd/>
            <a:tailEnd/>
          </a:ln>
        </p:spPr>
        <p:txBody>
          <a:bodyPr wrap="square">
            <a:spAutoFit/>
          </a:bodyPr>
          <a:lstStyle/>
          <a:p>
            <a:pPr>
              <a:spcAft>
                <a:spcPts val="600"/>
              </a:spcAft>
              <a:buFont typeface="Arial" charset="0"/>
              <a:buChar char="•"/>
            </a:pPr>
            <a:r>
              <a:rPr lang="en-US" dirty="0">
                <a:latin typeface="Times New Roman" pitchFamily="18" charset="0"/>
                <a:cs typeface="Times New Roman" pitchFamily="18" charset="0"/>
              </a:rPr>
              <a:t>New approach to market definition (hypothetical monopolist SSNIP test)</a:t>
            </a:r>
          </a:p>
          <a:p>
            <a:pPr>
              <a:spcAft>
                <a:spcPts val="600"/>
              </a:spcAft>
              <a:buFont typeface="Arial" charset="0"/>
              <a:buChar char="•"/>
            </a:pPr>
            <a:r>
              <a:rPr lang="en-US" dirty="0">
                <a:latin typeface="Times New Roman" pitchFamily="18" charset="0"/>
                <a:cs typeface="Times New Roman" pitchFamily="18" charset="0"/>
              </a:rPr>
              <a:t> Use of HHI instead of CR4</a:t>
            </a:r>
          </a:p>
          <a:p>
            <a:pPr>
              <a:spcAft>
                <a:spcPts val="600"/>
              </a:spcAft>
              <a:buFont typeface="Arial" charset="0"/>
              <a:buChar char="•"/>
            </a:pPr>
            <a:r>
              <a:rPr lang="en-US" dirty="0">
                <a:latin typeface="Times New Roman" pitchFamily="18" charset="0"/>
                <a:cs typeface="Times New Roman" pitchFamily="18" charset="0"/>
              </a:rPr>
              <a:t> Initial focus on coordinated effects and mergers by leading firms; unilateral effects adopted in 1992</a:t>
            </a:r>
          </a:p>
          <a:p>
            <a:pPr>
              <a:spcAft>
                <a:spcPts val="600"/>
              </a:spcAft>
              <a:buFont typeface="Arial" charset="0"/>
              <a:buChar char="•"/>
            </a:pPr>
            <a:r>
              <a:rPr lang="en-US" dirty="0">
                <a:latin typeface="Times New Roman" pitchFamily="18" charset="0"/>
                <a:cs typeface="Times New Roman" pitchFamily="18" charset="0"/>
              </a:rPr>
              <a:t> Supports consideration of entry and later efficiencies (1992) to rebut prima facie case</a:t>
            </a:r>
          </a:p>
          <a:p>
            <a:pPr>
              <a:spcAft>
                <a:spcPts val="600"/>
              </a:spcAft>
              <a:buFont typeface="Arial" charset="0"/>
              <a:buChar char="•"/>
            </a:pPr>
            <a:r>
              <a:rPr lang="en-US" b="1" i="1" dirty="0">
                <a:latin typeface="Times New Roman" pitchFamily="18" charset="0"/>
                <a:cs typeface="Times New Roman" pitchFamily="18" charset="0"/>
              </a:rPr>
              <a:t> Gone</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industry “trends toward concentration”</a:t>
            </a:r>
          </a:p>
        </p:txBody>
      </p:sp>
      <p:sp>
        <p:nvSpPr>
          <p:cNvPr id="12297" name="Slide Number Placeholder 16"/>
          <p:cNvSpPr>
            <a:spLocks noGrp="1"/>
          </p:cNvSpPr>
          <p:nvPr>
            <p:ph type="sldNum" sz="quarter" idx="12"/>
          </p:nvPr>
        </p:nvSpPr>
        <p:spPr>
          <a:noFill/>
        </p:spPr>
        <p:txBody>
          <a:bodyPr/>
          <a:lstStyle/>
          <a:p>
            <a:fld id="{FFE0CEE8-73E8-418C-9127-1B68EC1F3D6A}" type="slidenum">
              <a:rPr lang="en-US" smtClean="0"/>
              <a:pPr/>
              <a:t>34</a:t>
            </a:fld>
            <a:endParaRPr lang="en-US"/>
          </a:p>
        </p:txBody>
      </p:sp>
    </p:spTree>
    <p:extLst>
      <p:ext uri="{BB962C8B-B14F-4D97-AF65-F5344CB8AC3E}">
        <p14:creationId xmlns:p14="http://schemas.microsoft.com/office/powerpoint/2010/main" val="33403362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5"/>
          <p:cNvSpPr>
            <a:spLocks noGrp="1" noChangeArrowheads="1"/>
          </p:cNvSpPr>
          <p:nvPr>
            <p:ph type="title"/>
          </p:nvPr>
        </p:nvSpPr>
        <p:spPr/>
        <p:txBody>
          <a:bodyPr>
            <a:normAutofit/>
          </a:bodyPr>
          <a:lstStyle/>
          <a:p>
            <a:r>
              <a:rPr lang="en-US" altLang="en-US" dirty="0"/>
              <a:t>Nature of the Merger Guidelines</a:t>
            </a:r>
          </a:p>
        </p:txBody>
      </p:sp>
      <p:sp>
        <p:nvSpPr>
          <p:cNvPr id="7" name="Content Placeholder 6"/>
          <p:cNvSpPr>
            <a:spLocks noGrp="1"/>
          </p:cNvSpPr>
          <p:nvPr>
            <p:ph idx="1"/>
          </p:nvPr>
        </p:nvSpPr>
        <p:spPr>
          <a:xfrm>
            <a:off x="609600" y="1447800"/>
            <a:ext cx="10972800" cy="5029200"/>
          </a:xfrm>
        </p:spPr>
        <p:txBody>
          <a:bodyPr/>
          <a:lstStyle/>
          <a:p>
            <a:pPr>
              <a:defRPr/>
            </a:pPr>
            <a:r>
              <a:rPr lang="en-US" b="1" i="1" dirty="0">
                <a:solidFill>
                  <a:srgbClr val="C00000"/>
                </a:solidFill>
              </a:rPr>
              <a:t>Merger Guidelines are not Law </a:t>
            </a:r>
          </a:p>
          <a:p>
            <a:pPr lvl="1">
              <a:defRPr/>
            </a:pPr>
            <a:r>
              <a:rPr lang="en-US" sz="2400" dirty="0"/>
              <a:t>HMGs disclaim use to define burdens in litigation</a:t>
            </a:r>
          </a:p>
          <a:p>
            <a:pPr lvl="1">
              <a:defRPr/>
            </a:pPr>
            <a:r>
              <a:rPr lang="en-US" dirty="0"/>
              <a:t>But, Agencies rely on Guidelines’ framework in court </a:t>
            </a:r>
          </a:p>
          <a:p>
            <a:pPr lvl="1">
              <a:defRPr/>
            </a:pPr>
            <a:r>
              <a:rPr lang="en-US" dirty="0"/>
              <a:t>Courts </a:t>
            </a:r>
            <a:r>
              <a:rPr lang="en-US" sz="2400" dirty="0"/>
              <a:t>have not always followed the HMGs </a:t>
            </a:r>
          </a:p>
          <a:p>
            <a:pPr>
              <a:defRPr/>
            </a:pPr>
            <a:r>
              <a:rPr lang="en-US" b="1" i="1" dirty="0">
                <a:solidFill>
                  <a:srgbClr val="C00000"/>
                </a:solidFill>
              </a:rPr>
              <a:t>But HMGs Influence Law</a:t>
            </a:r>
          </a:p>
          <a:p>
            <a:pPr lvl="1">
              <a:defRPr/>
            </a:pPr>
            <a:r>
              <a:rPr lang="en-US" dirty="0"/>
              <a:t>Influence may come a</a:t>
            </a:r>
            <a:r>
              <a:rPr lang="en-US" sz="2400" dirty="0"/>
              <a:t>fter some early criticism &amp; rejection</a:t>
            </a:r>
          </a:p>
          <a:p>
            <a:pPr lvl="1">
              <a:defRPr/>
            </a:pPr>
            <a:r>
              <a:rPr lang="en-US" dirty="0"/>
              <a:t>Courts also have held agencies to their own HMGs and criticize agencies when guidelines not followed (e.g., </a:t>
            </a:r>
            <a:r>
              <a:rPr lang="en-US" i="1" dirty="0"/>
              <a:t>Baker Hughes </a:t>
            </a:r>
            <a:r>
              <a:rPr lang="en-US" dirty="0"/>
              <a:t>and </a:t>
            </a:r>
            <a:r>
              <a:rPr lang="en-US" i="1" dirty="0"/>
              <a:t>Waste Management</a:t>
            </a:r>
            <a:r>
              <a:rPr lang="en-US" dirty="0"/>
              <a:t>)</a:t>
            </a:r>
          </a:p>
          <a:p>
            <a:pPr lvl="1">
              <a:defRPr/>
            </a:pPr>
            <a:r>
              <a:rPr lang="en-US" sz="2400" dirty="0"/>
              <a:t>Many courts now follow explicitly </a:t>
            </a:r>
            <a:r>
              <a:rPr lang="en-US" sz="2400" i="1" dirty="0"/>
              <a:t>(HR Block)</a:t>
            </a:r>
          </a:p>
        </p:txBody>
      </p:sp>
      <p:sp>
        <p:nvSpPr>
          <p:cNvPr id="1741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097FEE48-63D0-4933-9348-6789DB0494B7}" type="slidenum">
              <a:rPr lang="en-US" altLang="en-US" sz="1400" smtClean="0"/>
              <a:pPr>
                <a:spcBef>
                  <a:spcPct val="0"/>
                </a:spcBef>
                <a:buFontTx/>
                <a:buNone/>
              </a:pPr>
              <a:t>35</a:t>
            </a:fld>
            <a:endParaRPr lang="en-US" altLang="en-US" sz="1400"/>
          </a:p>
        </p:txBody>
      </p:sp>
    </p:spTree>
    <p:extLst>
      <p:ext uri="{BB962C8B-B14F-4D97-AF65-F5344CB8AC3E}">
        <p14:creationId xmlns:p14="http://schemas.microsoft.com/office/powerpoint/2010/main" val="1981512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a:xfrm>
            <a:off x="484734" y="149972"/>
            <a:ext cx="10515600" cy="1325563"/>
          </a:xfrm>
        </p:spPr>
        <p:txBody>
          <a:bodyPr>
            <a:normAutofit/>
          </a:bodyPr>
          <a:lstStyle/>
          <a:p>
            <a:r>
              <a:rPr lang="en-US" altLang="en-US" sz="2800" dirty="0"/>
              <a:t>How HMGs Have Affected the Case Law (Examples of Litigated Cases)</a:t>
            </a:r>
            <a:br>
              <a:rPr lang="en-US" altLang="en-US" sz="2800" dirty="0"/>
            </a:br>
            <a:endParaRPr lang="en-US" altLang="en-US" sz="2400" dirty="0"/>
          </a:p>
        </p:txBody>
      </p:sp>
      <p:sp>
        <p:nvSpPr>
          <p:cNvPr id="18435" name="Content Placeholder 2"/>
          <p:cNvSpPr>
            <a:spLocks noGrp="1" noChangeArrowheads="1"/>
          </p:cNvSpPr>
          <p:nvPr>
            <p:ph idx="1"/>
          </p:nvPr>
        </p:nvSpPr>
        <p:spPr>
          <a:xfrm>
            <a:off x="711200" y="1295400"/>
            <a:ext cx="10972800" cy="5410200"/>
          </a:xfrm>
        </p:spPr>
        <p:txBody>
          <a:bodyPr/>
          <a:lstStyle/>
          <a:p>
            <a:r>
              <a:rPr lang="en-US" altLang="en-US" sz="1800" b="1" i="1" dirty="0">
                <a:solidFill>
                  <a:srgbClr val="C00000"/>
                </a:solidFill>
              </a:rPr>
              <a:t>The Structural Presumption</a:t>
            </a:r>
          </a:p>
          <a:p>
            <a:pPr lvl="1"/>
            <a:r>
              <a:rPr lang="en-US" altLang="en-US" sz="1400" dirty="0"/>
              <a:t>Baker Hughes (1990); Heinz (2001); </a:t>
            </a:r>
            <a:r>
              <a:rPr lang="en-US" altLang="en-US" sz="1400" dirty="0" err="1"/>
              <a:t>Bazaarvoice</a:t>
            </a:r>
            <a:r>
              <a:rPr lang="en-US" altLang="en-US" sz="1400" dirty="0"/>
              <a:t> (2014); Staples (2016) </a:t>
            </a:r>
          </a:p>
          <a:p>
            <a:r>
              <a:rPr lang="en-US" altLang="en-US" sz="1800" b="1" i="1" dirty="0">
                <a:solidFill>
                  <a:srgbClr val="C00000"/>
                </a:solidFill>
              </a:rPr>
              <a:t>Market Definition and Use of HHIs</a:t>
            </a:r>
          </a:p>
          <a:p>
            <a:pPr lvl="1"/>
            <a:r>
              <a:rPr lang="en-US" altLang="en-US" sz="1400" dirty="0"/>
              <a:t>Cardinal Health (1998); </a:t>
            </a:r>
            <a:r>
              <a:rPr lang="en-US" altLang="en-US" sz="1400" dirty="0" err="1"/>
              <a:t>Promedica</a:t>
            </a:r>
            <a:r>
              <a:rPr lang="en-US" altLang="en-US" sz="1400" dirty="0"/>
              <a:t> (2014); Sysco (2015); Staples (2016); Advocate Health (2016); Penn State Hershey (2016); Energy Solutions (2017); Aetna (2017); </a:t>
            </a:r>
            <a:r>
              <a:rPr lang="en-US" altLang="en-US" sz="1400" dirty="0" err="1"/>
              <a:t>Tronox</a:t>
            </a:r>
            <a:r>
              <a:rPr lang="en-US" altLang="en-US" sz="1400" dirty="0"/>
              <a:t> (2018)</a:t>
            </a:r>
          </a:p>
          <a:p>
            <a:r>
              <a:rPr lang="en-US" altLang="en-US" sz="1800" b="1" i="1" dirty="0">
                <a:solidFill>
                  <a:srgbClr val="C00000"/>
                </a:solidFill>
              </a:rPr>
              <a:t>Coordinated Effects</a:t>
            </a:r>
          </a:p>
          <a:p>
            <a:pPr lvl="1"/>
            <a:r>
              <a:rPr lang="en-US" altLang="en-US" sz="1400" dirty="0"/>
              <a:t>HCA (1986); Arch Coal (2004); CCC Holdings (2009); H&amp;R Block (2011); </a:t>
            </a:r>
            <a:r>
              <a:rPr lang="en-US" altLang="en-US" sz="1400" dirty="0" err="1"/>
              <a:t>Tronox</a:t>
            </a:r>
            <a:r>
              <a:rPr lang="en-US" altLang="en-US" sz="1400" dirty="0"/>
              <a:t> (2018) </a:t>
            </a:r>
          </a:p>
          <a:p>
            <a:r>
              <a:rPr lang="en-US" altLang="en-US" sz="1800" b="1" i="1" dirty="0">
                <a:solidFill>
                  <a:srgbClr val="C00000"/>
                </a:solidFill>
              </a:rPr>
              <a:t>Unilateral Effects</a:t>
            </a:r>
          </a:p>
          <a:p>
            <a:pPr lvl="1"/>
            <a:r>
              <a:rPr lang="en-US" altLang="en-US" sz="1400" dirty="0"/>
              <a:t>Staples (1997); Oracle (2004); Whole Foods (2008); Staples (2016); Anthem (2017)</a:t>
            </a:r>
          </a:p>
          <a:p>
            <a:r>
              <a:rPr lang="en-US" altLang="en-US" sz="1800" b="1" i="1" dirty="0">
                <a:solidFill>
                  <a:srgbClr val="C00000"/>
                </a:solidFill>
              </a:rPr>
              <a:t>Exclusionary Effects</a:t>
            </a:r>
          </a:p>
          <a:p>
            <a:pPr lvl="1"/>
            <a:r>
              <a:rPr lang="en-US" altLang="en-US" sz="1400" dirty="0"/>
              <a:t>Comcast-NBCU (2011); Sprint v AT&amp;T (2011)</a:t>
            </a:r>
          </a:p>
          <a:p>
            <a:r>
              <a:rPr lang="en-US" altLang="en-US" sz="1800" b="1" i="1" dirty="0">
                <a:solidFill>
                  <a:srgbClr val="C00000"/>
                </a:solidFill>
              </a:rPr>
              <a:t>Entry (Some success by merging firms) &amp; Potential Competition</a:t>
            </a:r>
          </a:p>
          <a:p>
            <a:pPr lvl="1"/>
            <a:r>
              <a:rPr lang="en-US" altLang="en-US" sz="1400" dirty="0"/>
              <a:t>Waste Management (1984); Baker Hughes (1990); Steris (2015); Aetna (2017)</a:t>
            </a:r>
          </a:p>
          <a:p>
            <a:r>
              <a:rPr lang="en-US" altLang="en-US" sz="1800" b="1" i="1" dirty="0">
                <a:solidFill>
                  <a:srgbClr val="C00000"/>
                </a:solidFill>
              </a:rPr>
              <a:t>Efficiencies (Accepted in Theory and at Agencies, but No Success in Horizontal Merger Litigation)</a:t>
            </a:r>
          </a:p>
          <a:p>
            <a:pPr lvl="1"/>
            <a:r>
              <a:rPr lang="en-US" altLang="en-US" sz="1400" dirty="0"/>
              <a:t>University Health (1991); Butterworth Health (1996); Long Island Jewish Med. </a:t>
            </a:r>
            <a:r>
              <a:rPr lang="en-US" altLang="en-US" sz="1400" dirty="0" err="1"/>
              <a:t>Cntr</a:t>
            </a:r>
            <a:r>
              <a:rPr lang="en-US" altLang="en-US" sz="1400" dirty="0"/>
              <a:t>. (1997); Staples (1997); Heinz (2001); St. Luke’s (2015); Anthem (2017); Aetna (2017); T-Mobile (2020)</a:t>
            </a:r>
          </a:p>
          <a:p>
            <a:r>
              <a:rPr lang="en-US" altLang="en-US" sz="1800" b="1" i="1" dirty="0">
                <a:solidFill>
                  <a:srgbClr val="C00000"/>
                </a:solidFill>
              </a:rPr>
              <a:t>Failing Firm</a:t>
            </a:r>
          </a:p>
          <a:p>
            <a:pPr lvl="1"/>
            <a:r>
              <a:rPr lang="en-US" altLang="en-US" sz="1400" dirty="0" err="1"/>
              <a:t>Promedica</a:t>
            </a:r>
            <a:r>
              <a:rPr lang="en-US" altLang="en-US" sz="1400" dirty="0"/>
              <a:t> (2011); Energy Solutions (2017)</a:t>
            </a:r>
          </a:p>
          <a:p>
            <a:pPr lvl="1"/>
            <a:endParaRPr lang="en-US" altLang="en-US" sz="1400" dirty="0"/>
          </a:p>
          <a:p>
            <a:endParaRPr lang="en-US" altLang="en-US" dirty="0"/>
          </a:p>
        </p:txBody>
      </p:sp>
      <p:sp>
        <p:nvSpPr>
          <p:cNvPr id="1843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6EE1C9AD-3772-4574-BE5C-D1B58DA4EEBD}" type="slidenum">
              <a:rPr lang="en-US" altLang="en-US" sz="1400" smtClean="0"/>
              <a:pPr>
                <a:spcBef>
                  <a:spcPct val="0"/>
                </a:spcBef>
                <a:buFontTx/>
                <a:buNone/>
              </a:pPr>
              <a:t>36</a:t>
            </a:fld>
            <a:endParaRPr lang="en-US" altLang="en-US" sz="1400"/>
          </a:p>
        </p:txBody>
      </p:sp>
    </p:spTree>
    <p:extLst>
      <p:ext uri="{BB962C8B-B14F-4D97-AF65-F5344CB8AC3E}">
        <p14:creationId xmlns:p14="http://schemas.microsoft.com/office/powerpoint/2010/main" val="42432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432313" y="525162"/>
            <a:ext cx="7772400" cy="898525"/>
          </a:xfrm>
        </p:spPr>
        <p:txBody>
          <a:bodyPr>
            <a:normAutofit/>
          </a:bodyPr>
          <a:lstStyle/>
          <a:p>
            <a:pPr eaLnBrk="1" hangingPunct="1"/>
            <a:r>
              <a:rPr lang="en-US" dirty="0">
                <a:latin typeface="Times New Roman" pitchFamily="18" charset="0"/>
                <a:cs typeface="Times New Roman" pitchFamily="18" charset="0"/>
              </a:rPr>
              <a:t>“Unifying Theme” of 2010 HMGs </a:t>
            </a:r>
            <a:r>
              <a:rPr lang="en-US" sz="2400" i="1" dirty="0">
                <a:solidFill>
                  <a:srgbClr val="00B0F0"/>
                </a:solidFill>
                <a:latin typeface="Times New Roman" pitchFamily="18" charset="0"/>
                <a:cs typeface="Times New Roman" pitchFamily="18" charset="0"/>
              </a:rPr>
              <a:t>(section 1)</a:t>
            </a:r>
            <a:endParaRPr lang="en-US" i="1" dirty="0">
              <a:solidFill>
                <a:srgbClr val="00B0F0"/>
              </a:solidFill>
              <a:latin typeface="Times New Roman" pitchFamily="18" charset="0"/>
              <a:cs typeface="Times New Roman" pitchFamily="18" charset="0"/>
            </a:endParaRPr>
          </a:p>
        </p:txBody>
      </p:sp>
      <p:sp>
        <p:nvSpPr>
          <p:cNvPr id="18435" name="Content Placeholder 2"/>
          <p:cNvSpPr>
            <a:spLocks noGrp="1"/>
          </p:cNvSpPr>
          <p:nvPr>
            <p:ph idx="1"/>
          </p:nvPr>
        </p:nvSpPr>
        <p:spPr>
          <a:xfrm>
            <a:off x="574473" y="1684638"/>
            <a:ext cx="9137815" cy="4648200"/>
          </a:xfrm>
        </p:spPr>
        <p:txBody>
          <a:bodyPr>
            <a:normAutofit fontScale="92500" lnSpcReduction="10000"/>
          </a:bodyPr>
          <a:lstStyle/>
          <a:p>
            <a:pPr lvl="1" eaLnBrk="1" hangingPunct="1"/>
            <a:r>
              <a:rPr lang="en-US" dirty="0">
                <a:latin typeface="Times New Roman" pitchFamily="18" charset="0"/>
                <a:cs typeface="Times New Roman" pitchFamily="18" charset="0"/>
              </a:rPr>
              <a:t>“The unifying theme of these Guidelines is that mergers should not be permitted to </a:t>
            </a:r>
            <a:r>
              <a:rPr lang="en-US" b="1" i="1" dirty="0">
                <a:solidFill>
                  <a:srgbClr val="C00000"/>
                </a:solidFill>
                <a:latin typeface="Times New Roman" pitchFamily="18" charset="0"/>
                <a:cs typeface="Times New Roman" pitchFamily="18" charset="0"/>
              </a:rPr>
              <a:t>create, enhance, or entrench </a:t>
            </a:r>
            <a:r>
              <a:rPr lang="en-US" dirty="0">
                <a:latin typeface="Times New Roman" pitchFamily="18" charset="0"/>
                <a:cs typeface="Times New Roman" pitchFamily="18" charset="0"/>
              </a:rPr>
              <a:t>market power or to </a:t>
            </a:r>
            <a:r>
              <a:rPr lang="en-US" b="1" i="1" dirty="0">
                <a:solidFill>
                  <a:srgbClr val="C00000"/>
                </a:solidFill>
                <a:latin typeface="Times New Roman" pitchFamily="18" charset="0"/>
                <a:cs typeface="Times New Roman" pitchFamily="18" charset="0"/>
              </a:rPr>
              <a:t>facilitate its exercise</a:t>
            </a:r>
            <a:r>
              <a:rPr lang="en-US" dirty="0">
                <a:solidFill>
                  <a:srgbClr val="C00000"/>
                </a:solidFill>
                <a:latin typeface="Times New Roman" pitchFamily="18" charset="0"/>
                <a:cs typeface="Times New Roman" pitchFamily="18" charset="0"/>
              </a:rPr>
              <a:t>.”</a:t>
            </a:r>
          </a:p>
          <a:p>
            <a:pPr marL="1039813" lvl="2" indent="-182563">
              <a:defRPr/>
            </a:pPr>
            <a:r>
              <a:rPr lang="en-US" dirty="0">
                <a:latin typeface="Times New Roman" pitchFamily="18" charset="0"/>
                <a:cs typeface="Times New Roman" pitchFamily="18" charset="0"/>
              </a:rPr>
              <a:t>Focus on competitive effects</a:t>
            </a:r>
          </a:p>
          <a:p>
            <a:pPr marL="1039813" lvl="2" indent="-182563">
              <a:defRPr/>
            </a:pPr>
            <a:r>
              <a:rPr lang="en-US" i="1" dirty="0">
                <a:latin typeface="Times New Roman" pitchFamily="18" charset="0"/>
                <a:cs typeface="Times New Roman" pitchFamily="18" charset="0"/>
              </a:rPr>
              <a:t>No separate “public interest” standard (e.g., FCC)</a:t>
            </a:r>
            <a:br>
              <a:rPr lang="en-US" dirty="0">
                <a:latin typeface="Times New Roman" pitchFamily="18" charset="0"/>
                <a:cs typeface="Times New Roman" pitchFamily="18" charset="0"/>
              </a:rPr>
            </a:br>
            <a:endParaRPr lang="en-US" i="1" dirty="0">
              <a:latin typeface="Times New Roman" pitchFamily="18" charset="0"/>
              <a:cs typeface="Times New Roman" pitchFamily="18" charset="0"/>
            </a:endParaRPr>
          </a:p>
          <a:p>
            <a:pPr lvl="1" eaLnBrk="1" hangingPunct="1"/>
            <a:r>
              <a:rPr lang="en-US" dirty="0">
                <a:latin typeface="Times New Roman" pitchFamily="18" charset="0"/>
                <a:cs typeface="Times New Roman" pitchFamily="18" charset="0"/>
              </a:rPr>
              <a:t>“A merger enhances market power if it is likely to encourage one or more firms to raise price, reduce output, </a:t>
            </a:r>
            <a:r>
              <a:rPr lang="en-US" b="1" i="1" dirty="0">
                <a:solidFill>
                  <a:srgbClr val="C00000"/>
                </a:solidFill>
                <a:latin typeface="Times New Roman" pitchFamily="18" charset="0"/>
                <a:cs typeface="Times New Roman" pitchFamily="18" charset="0"/>
              </a:rPr>
              <a:t>diminish innovation, or otherwise harm customers</a:t>
            </a:r>
            <a:r>
              <a:rPr lang="en-US" b="1" i="1" dirty="0">
                <a:solidFill>
                  <a:srgbClr val="FF0000"/>
                </a:solidFill>
                <a:latin typeface="Times New Roman" pitchFamily="18" charset="0"/>
                <a:cs typeface="Times New Roman" pitchFamily="18" charset="0"/>
              </a:rPr>
              <a:t> </a:t>
            </a:r>
            <a:r>
              <a:rPr lang="en-US" dirty="0">
                <a:latin typeface="Times New Roman" pitchFamily="18" charset="0"/>
                <a:cs typeface="Times New Roman" pitchFamily="18" charset="0"/>
              </a:rPr>
              <a:t>as a result of </a:t>
            </a:r>
            <a:r>
              <a:rPr lang="en-US" b="1" i="1" dirty="0">
                <a:solidFill>
                  <a:srgbClr val="C00000"/>
                </a:solidFill>
                <a:latin typeface="Times New Roman" pitchFamily="18" charset="0"/>
                <a:cs typeface="Times New Roman" pitchFamily="18" charset="0"/>
              </a:rPr>
              <a:t>diminished competitive constraints or incentives</a:t>
            </a:r>
            <a:r>
              <a:rPr lang="en-US" dirty="0">
                <a:solidFill>
                  <a:srgbClr val="C00000"/>
                </a:solidFill>
                <a:latin typeface="Times New Roman" pitchFamily="18" charset="0"/>
                <a:cs typeface="Times New Roman" pitchFamily="18" charset="0"/>
              </a:rPr>
              <a:t>.</a:t>
            </a:r>
            <a:r>
              <a:rPr lang="en-US" dirty="0">
                <a:latin typeface="Times New Roman" pitchFamily="18" charset="0"/>
                <a:cs typeface="Times New Roman" pitchFamily="18" charset="0"/>
              </a:rPr>
              <a:t>” </a:t>
            </a:r>
          </a:p>
          <a:p>
            <a:pPr lvl="2" eaLnBrk="1" hangingPunct="1"/>
            <a:r>
              <a:rPr lang="en-US" i="1" dirty="0">
                <a:latin typeface="Times New Roman" pitchFamily="18" charset="0"/>
                <a:cs typeface="Times New Roman" pitchFamily="18" charset="0"/>
              </a:rPr>
              <a:t>Broader than just price</a:t>
            </a:r>
          </a:p>
          <a:p>
            <a:pPr lvl="2" eaLnBrk="1" hangingPunct="1"/>
            <a:r>
              <a:rPr lang="en-US" i="1" dirty="0">
                <a:latin typeface="Times New Roman" pitchFamily="18" charset="0"/>
                <a:cs typeface="Times New Roman" pitchFamily="18" charset="0"/>
              </a:rPr>
              <a:t>Focus on economic constraints and incentives</a:t>
            </a:r>
          </a:p>
          <a:p>
            <a:pPr lvl="2" eaLnBrk="1" hangingPunct="1"/>
            <a:r>
              <a:rPr lang="en-US" i="1" dirty="0">
                <a:latin typeface="Times New Roman" pitchFamily="18" charset="0"/>
                <a:cs typeface="Times New Roman" pitchFamily="18" charset="0"/>
              </a:rPr>
              <a:t>Focus on the changes that the merger will work on the market</a:t>
            </a:r>
            <a:br>
              <a:rPr lang="en-US" i="1" dirty="0">
                <a:latin typeface="Times New Roman" pitchFamily="18" charset="0"/>
                <a:cs typeface="Times New Roman" pitchFamily="18" charset="0"/>
              </a:rPr>
            </a:br>
            <a:endParaRPr lang="en-US" i="1" dirty="0">
              <a:latin typeface="Times New Roman" pitchFamily="18" charset="0"/>
              <a:cs typeface="Times New Roman" pitchFamily="18" charset="0"/>
            </a:endParaRPr>
          </a:p>
          <a:p>
            <a:pPr lvl="1"/>
            <a:r>
              <a:rPr lang="en-US" b="1" i="1" u="sng" dirty="0">
                <a:solidFill>
                  <a:srgbClr val="C00000"/>
                </a:solidFill>
                <a:latin typeface="Times New Roman" pitchFamily="18" charset="0"/>
                <a:cs typeface="Times New Roman" pitchFamily="18" charset="0"/>
              </a:rPr>
              <a:t>Key Question</a:t>
            </a:r>
            <a:r>
              <a:rPr lang="en-US" b="1" i="1" dirty="0">
                <a:solidFill>
                  <a:srgbClr val="C00000"/>
                </a:solidFill>
                <a:latin typeface="Times New Roman" pitchFamily="18" charset="0"/>
                <a:cs typeface="Times New Roman" pitchFamily="18" charset="0"/>
              </a:rPr>
              <a:t>: Will the merger alter market conditions in a way that will facilitate the exercise of market power?</a:t>
            </a:r>
          </a:p>
        </p:txBody>
      </p:sp>
      <p:sp>
        <p:nvSpPr>
          <p:cNvPr id="18436" name="Slide Number Placeholder 3"/>
          <p:cNvSpPr>
            <a:spLocks noGrp="1"/>
          </p:cNvSpPr>
          <p:nvPr>
            <p:ph type="sldNum" sz="quarter" idx="12"/>
          </p:nvPr>
        </p:nvSpPr>
        <p:spPr>
          <a:noFill/>
        </p:spPr>
        <p:txBody>
          <a:bodyPr/>
          <a:lstStyle/>
          <a:p>
            <a:fld id="{0D0E7909-41AD-4ECC-8D3A-18F2061DA94F}" type="slidenum">
              <a:rPr lang="en-US" smtClean="0"/>
              <a:pPr/>
              <a:t>37</a:t>
            </a:fld>
            <a:endParaRPr lang="en-US"/>
          </a:p>
        </p:txBody>
      </p:sp>
    </p:spTree>
    <p:extLst>
      <p:ext uri="{BB962C8B-B14F-4D97-AF65-F5344CB8AC3E}">
        <p14:creationId xmlns:p14="http://schemas.microsoft.com/office/powerpoint/2010/main" val="35346737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0494D-70DD-4216-BC23-FE19451C4291}"/>
              </a:ext>
            </a:extLst>
          </p:cNvPr>
          <p:cNvSpPr>
            <a:spLocks noGrp="1"/>
          </p:cNvSpPr>
          <p:nvPr>
            <p:ph type="title"/>
          </p:nvPr>
        </p:nvSpPr>
        <p:spPr/>
        <p:txBody>
          <a:bodyPr/>
          <a:lstStyle/>
          <a:p>
            <a:r>
              <a:rPr lang="en-US" dirty="0"/>
              <a:t>But Modern Merger Analysis Ignores Certain Motivations </a:t>
            </a:r>
            <a:br>
              <a:rPr lang="en-US" dirty="0"/>
            </a:br>
            <a:r>
              <a:rPr lang="en-US" dirty="0"/>
              <a:t>and Economic/Social/Political Effects</a:t>
            </a:r>
          </a:p>
        </p:txBody>
      </p:sp>
      <p:sp>
        <p:nvSpPr>
          <p:cNvPr id="3" name="Content Placeholder 2">
            <a:extLst>
              <a:ext uri="{FF2B5EF4-FFF2-40B4-BE49-F238E27FC236}">
                <a16:creationId xmlns:a16="http://schemas.microsoft.com/office/drawing/2014/main" id="{AF514EFD-A43C-45C8-8B40-9D01C442807A}"/>
              </a:ext>
            </a:extLst>
          </p:cNvPr>
          <p:cNvSpPr>
            <a:spLocks noGrp="1"/>
          </p:cNvSpPr>
          <p:nvPr>
            <p:ph idx="1"/>
          </p:nvPr>
        </p:nvSpPr>
        <p:spPr>
          <a:xfrm>
            <a:off x="838200" y="1825624"/>
            <a:ext cx="7789223" cy="4754285"/>
          </a:xfrm>
        </p:spPr>
        <p:txBody>
          <a:bodyPr>
            <a:normAutofit fontScale="85000" lnSpcReduction="20000"/>
          </a:bodyPr>
          <a:lstStyle/>
          <a:p>
            <a:r>
              <a:rPr lang="en-US" sz="2400" dirty="0">
                <a:solidFill>
                  <a:srgbClr val="C00000"/>
                </a:solidFill>
              </a:rPr>
              <a:t>Tax savings and management hubris (empire building) as merger motivations</a:t>
            </a:r>
          </a:p>
          <a:p>
            <a:pPr lvl="1"/>
            <a:r>
              <a:rPr lang="en-US" sz="2000" dirty="0"/>
              <a:t>Tax savings do not increase welfare</a:t>
            </a:r>
          </a:p>
          <a:p>
            <a:pPr lvl="1"/>
            <a:r>
              <a:rPr lang="en-US" sz="2000" dirty="0"/>
              <a:t>CEO hubris, bigger empire or Jet</a:t>
            </a:r>
          </a:p>
          <a:p>
            <a:pPr lvl="1"/>
            <a:r>
              <a:rPr lang="en-US" sz="2000" dirty="0"/>
              <a:t>These motivations and effects are considered “neutral” and ignored</a:t>
            </a:r>
          </a:p>
          <a:p>
            <a:r>
              <a:rPr lang="en-US" sz="2400" dirty="0">
                <a:solidFill>
                  <a:srgbClr val="C00000"/>
                </a:solidFill>
              </a:rPr>
              <a:t>Impact on income &amp; wealth inequality </a:t>
            </a:r>
          </a:p>
          <a:p>
            <a:pPr lvl="1"/>
            <a:r>
              <a:rPr lang="en-US" sz="2000" dirty="0"/>
              <a:t>Merger may have effects on inequality (including employment level) </a:t>
            </a:r>
          </a:p>
          <a:p>
            <a:pPr lvl="1"/>
            <a:r>
              <a:rPr lang="en-US" sz="2000" dirty="0"/>
              <a:t>Inequality only taken into account in that market power typically worsens inequality since stockholder and top managers have higher incomes than product purchasers</a:t>
            </a:r>
          </a:p>
          <a:p>
            <a:r>
              <a:rPr lang="en-US" sz="2400" dirty="0">
                <a:solidFill>
                  <a:srgbClr val="C00000"/>
                </a:solidFill>
              </a:rPr>
              <a:t>Impact on corporate political power </a:t>
            </a:r>
          </a:p>
          <a:p>
            <a:pPr lvl="1"/>
            <a:r>
              <a:rPr lang="en-US" sz="2000" dirty="0"/>
              <a:t>Political power effects are considered outside of antitrust </a:t>
            </a:r>
          </a:p>
          <a:p>
            <a:r>
              <a:rPr lang="en-US" sz="2400" dirty="0">
                <a:solidFill>
                  <a:srgbClr val="C00000"/>
                </a:solidFill>
              </a:rPr>
              <a:t>Impact on other values and concerns</a:t>
            </a:r>
          </a:p>
          <a:p>
            <a:pPr lvl="1"/>
            <a:r>
              <a:rPr lang="en-US" sz="2000" dirty="0"/>
              <a:t>Diversity</a:t>
            </a:r>
          </a:p>
          <a:p>
            <a:pPr lvl="1"/>
            <a:r>
              <a:rPr lang="en-US" sz="2000" dirty="0"/>
              <a:t>Environmental concerns/sustainability</a:t>
            </a:r>
          </a:p>
          <a:p>
            <a:r>
              <a:rPr lang="en-US" sz="2400" dirty="0">
                <a:solidFill>
                  <a:srgbClr val="C00000"/>
                </a:solidFill>
              </a:rPr>
              <a:t>Impact on traditional way or life (e.g., small business, local control, social fabric)</a:t>
            </a:r>
          </a:p>
          <a:p>
            <a:pPr lvl="1"/>
            <a:r>
              <a:rPr lang="en-US" sz="2000" dirty="0"/>
              <a:t>Despite language in </a:t>
            </a:r>
            <a:r>
              <a:rPr lang="en-US" sz="2000" i="1" dirty="0"/>
              <a:t>Brown Shoe</a:t>
            </a:r>
            <a:r>
              <a:rPr lang="en-US" sz="2000" dirty="0"/>
              <a:t>, these not currently taken into account</a:t>
            </a:r>
            <a:endParaRPr lang="en-US" dirty="0"/>
          </a:p>
        </p:txBody>
      </p:sp>
      <p:sp>
        <p:nvSpPr>
          <p:cNvPr id="4" name="Slide Number Placeholder 3">
            <a:extLst>
              <a:ext uri="{FF2B5EF4-FFF2-40B4-BE49-F238E27FC236}">
                <a16:creationId xmlns:a16="http://schemas.microsoft.com/office/drawing/2014/main" id="{C0C5CC6A-877F-4253-BD27-CEF1DE5E010D}"/>
              </a:ext>
            </a:extLst>
          </p:cNvPr>
          <p:cNvSpPr>
            <a:spLocks noGrp="1"/>
          </p:cNvSpPr>
          <p:nvPr>
            <p:ph type="sldNum" sz="quarter" idx="12"/>
          </p:nvPr>
        </p:nvSpPr>
        <p:spPr/>
        <p:txBody>
          <a:bodyPr/>
          <a:lstStyle/>
          <a:p>
            <a:fld id="{A3FA0A93-60EE-4E9D-852F-604094E61050}" type="slidenum">
              <a:rPr lang="en-US" smtClean="0"/>
              <a:t>38</a:t>
            </a:fld>
            <a:endParaRPr lang="en-US"/>
          </a:p>
        </p:txBody>
      </p:sp>
      <p:sp>
        <p:nvSpPr>
          <p:cNvPr id="8" name="TextBox 7">
            <a:extLst>
              <a:ext uri="{FF2B5EF4-FFF2-40B4-BE49-F238E27FC236}">
                <a16:creationId xmlns:a16="http://schemas.microsoft.com/office/drawing/2014/main" id="{581EFCC3-8BD1-41DD-866D-43D3C5A3E6CC}"/>
              </a:ext>
            </a:extLst>
          </p:cNvPr>
          <p:cNvSpPr txBox="1"/>
          <p:nvPr/>
        </p:nvSpPr>
        <p:spPr>
          <a:xfrm>
            <a:off x="9448314" y="2838645"/>
            <a:ext cx="2525323" cy="3046988"/>
          </a:xfrm>
          <a:prstGeom prst="rect">
            <a:avLst/>
          </a:prstGeom>
          <a:solidFill>
            <a:srgbClr val="FFC000"/>
          </a:solidFill>
          <a:ln w="57150">
            <a:solidFill>
              <a:srgbClr val="0070C0"/>
            </a:solidFill>
          </a:ln>
        </p:spPr>
        <p:txBody>
          <a:bodyPr wrap="square" rtlCol="0">
            <a:spAutoFit/>
          </a:bodyPr>
          <a:lstStyle/>
          <a:p>
            <a:r>
              <a:rPr lang="en-US" sz="1600" b="1" dirty="0">
                <a:solidFill>
                  <a:srgbClr val="0070C0"/>
                </a:solidFill>
              </a:rPr>
              <a:t>Neo-</a:t>
            </a:r>
            <a:r>
              <a:rPr lang="en-US" sz="1600" b="1" dirty="0" err="1">
                <a:solidFill>
                  <a:srgbClr val="0070C0"/>
                </a:solidFill>
              </a:rPr>
              <a:t>Brandeisians</a:t>
            </a:r>
            <a:r>
              <a:rPr lang="en-US" sz="1600" b="1" dirty="0">
                <a:solidFill>
                  <a:srgbClr val="0070C0"/>
                </a:solidFill>
              </a:rPr>
              <a:t> want to include (or re-include) these categories of concerns and even make them the dominant determinants of merger policy.  </a:t>
            </a:r>
          </a:p>
          <a:p>
            <a:endParaRPr lang="en-US" sz="1600" b="1" dirty="0">
              <a:solidFill>
                <a:srgbClr val="0070C0"/>
              </a:solidFill>
            </a:endParaRPr>
          </a:p>
          <a:p>
            <a:r>
              <a:rPr lang="en-US" sz="1600" b="1" dirty="0" err="1">
                <a:solidFill>
                  <a:srgbClr val="0070C0"/>
                </a:solidFill>
                <a:highlight>
                  <a:srgbClr val="FFFF00"/>
                </a:highlight>
              </a:rPr>
              <a:t>NeoB</a:t>
            </a:r>
            <a:r>
              <a:rPr lang="en-US" sz="1600" b="1" dirty="0">
                <a:solidFill>
                  <a:srgbClr val="0070C0"/>
                </a:solidFill>
                <a:highlight>
                  <a:srgbClr val="FFFF00"/>
                </a:highlight>
              </a:rPr>
              <a:t> want the focus placed on “structure,” itself, not economic “outcomes.”</a:t>
            </a:r>
          </a:p>
        </p:txBody>
      </p:sp>
      <p:cxnSp>
        <p:nvCxnSpPr>
          <p:cNvPr id="9" name="Straight Arrow Connector 8">
            <a:extLst>
              <a:ext uri="{FF2B5EF4-FFF2-40B4-BE49-F238E27FC236}">
                <a16:creationId xmlns:a16="http://schemas.microsoft.com/office/drawing/2014/main" id="{9595B543-3407-4C09-87BD-532172FFA8BA}"/>
              </a:ext>
            </a:extLst>
          </p:cNvPr>
          <p:cNvCxnSpPr>
            <a:cxnSpLocks/>
          </p:cNvCxnSpPr>
          <p:nvPr/>
        </p:nvCxnSpPr>
        <p:spPr>
          <a:xfrm flipH="1" flipV="1">
            <a:off x="8150772" y="3538156"/>
            <a:ext cx="773374" cy="33358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595B543-3407-4C09-87BD-532172FFA8BA}"/>
              </a:ext>
            </a:extLst>
          </p:cNvPr>
          <p:cNvCxnSpPr>
            <a:cxnSpLocks/>
          </p:cNvCxnSpPr>
          <p:nvPr/>
        </p:nvCxnSpPr>
        <p:spPr>
          <a:xfrm flipH="1">
            <a:off x="7911506" y="4239029"/>
            <a:ext cx="1012640" cy="40969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6115C70-E442-4E90-8846-ECD62A7BDA62}"/>
              </a:ext>
            </a:extLst>
          </p:cNvPr>
          <p:cNvCxnSpPr>
            <a:cxnSpLocks/>
          </p:cNvCxnSpPr>
          <p:nvPr/>
        </p:nvCxnSpPr>
        <p:spPr>
          <a:xfrm flipH="1">
            <a:off x="8290055" y="4669167"/>
            <a:ext cx="930814" cy="65457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096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a:xfrm>
            <a:off x="838200" y="162716"/>
            <a:ext cx="10515600" cy="1325563"/>
          </a:xfrm>
        </p:spPr>
        <p:txBody>
          <a:bodyPr/>
          <a:lstStyle/>
          <a:p>
            <a:r>
              <a:rPr lang="en-US" altLang="en-US" dirty="0">
                <a:latin typeface="Times New Roman" pitchFamily="18" charset="0"/>
                <a:cs typeface="Times New Roman" pitchFamily="18" charset="0"/>
              </a:rPr>
              <a:t>                     Analytic Framework</a:t>
            </a:r>
          </a:p>
        </p:txBody>
      </p:sp>
      <p:sp>
        <p:nvSpPr>
          <p:cNvPr id="24579" name="Content Placeholder 4"/>
          <p:cNvSpPr>
            <a:spLocks noGrp="1" noChangeArrowheads="1"/>
          </p:cNvSpPr>
          <p:nvPr>
            <p:ph sz="half" idx="1"/>
          </p:nvPr>
        </p:nvSpPr>
        <p:spPr>
          <a:xfrm>
            <a:off x="412591" y="1327226"/>
            <a:ext cx="4678680" cy="3204134"/>
          </a:xfrm>
          <a:ln>
            <a:solidFill>
              <a:srgbClr val="002060"/>
            </a:solidFill>
          </a:ln>
        </p:spPr>
        <p:txBody>
          <a:bodyPr>
            <a:normAutofit lnSpcReduction="10000"/>
          </a:bodyPr>
          <a:lstStyle/>
          <a:p>
            <a:pPr marL="0" indent="0">
              <a:buNone/>
            </a:pPr>
            <a:r>
              <a:rPr lang="en-US" altLang="en-US" sz="2400" b="1" i="1" u="sng" dirty="0">
                <a:solidFill>
                  <a:srgbClr val="C00000"/>
                </a:solidFill>
                <a:latin typeface="Times New Roman" pitchFamily="18" charset="0"/>
                <a:cs typeface="Times New Roman" pitchFamily="18" charset="0"/>
              </a:rPr>
              <a:t>“First Principles” Approach</a:t>
            </a:r>
          </a:p>
          <a:p>
            <a:r>
              <a:rPr lang="en-US" altLang="en-US" sz="1900" dirty="0">
                <a:latin typeface="Times New Roman" pitchFamily="18" charset="0"/>
                <a:cs typeface="Times New Roman" pitchFamily="18" charset="0"/>
              </a:rPr>
              <a:t>Focus on </a:t>
            </a:r>
            <a:r>
              <a:rPr lang="en-US" altLang="en-US" sz="1900" dirty="0">
                <a:solidFill>
                  <a:srgbClr val="C00000"/>
                </a:solidFill>
                <a:latin typeface="Times New Roman" pitchFamily="18" charset="0"/>
                <a:cs typeface="Times New Roman" pitchFamily="18" charset="0"/>
              </a:rPr>
              <a:t>competitive effects</a:t>
            </a:r>
          </a:p>
          <a:p>
            <a:r>
              <a:rPr lang="en-US" altLang="en-US" sz="1900" dirty="0">
                <a:latin typeface="Times New Roman" pitchFamily="18" charset="0"/>
                <a:cs typeface="Times New Roman" pitchFamily="18" charset="0"/>
              </a:rPr>
              <a:t>Focus on impact of merger on </a:t>
            </a:r>
            <a:r>
              <a:rPr lang="en-US" altLang="en-US" sz="1900" dirty="0">
                <a:solidFill>
                  <a:srgbClr val="C00000"/>
                </a:solidFill>
                <a:latin typeface="Times New Roman" pitchFamily="18" charset="0"/>
                <a:cs typeface="Times New Roman" pitchFamily="18" charset="0"/>
              </a:rPr>
              <a:t>“incentives” and “ability” </a:t>
            </a:r>
            <a:r>
              <a:rPr lang="en-US" altLang="en-US" sz="1900" dirty="0">
                <a:latin typeface="Times New Roman" pitchFamily="18" charset="0"/>
                <a:cs typeface="Times New Roman" pitchFamily="18" charset="0"/>
              </a:rPr>
              <a:t>to exercise market power</a:t>
            </a:r>
          </a:p>
          <a:p>
            <a:r>
              <a:rPr lang="en-US" altLang="en-US" sz="1900" dirty="0">
                <a:latin typeface="Times New Roman" pitchFamily="18" charset="0"/>
                <a:cs typeface="Times New Roman" pitchFamily="18" charset="0"/>
              </a:rPr>
              <a:t>Various economic tools also used </a:t>
            </a:r>
            <a:br>
              <a:rPr lang="en-US" altLang="en-US" sz="1900" dirty="0">
                <a:latin typeface="Times New Roman" pitchFamily="18" charset="0"/>
                <a:cs typeface="Times New Roman" pitchFamily="18" charset="0"/>
              </a:rPr>
            </a:br>
            <a:r>
              <a:rPr lang="en-US" altLang="en-US" sz="1900" dirty="0">
                <a:latin typeface="Times New Roman" pitchFamily="18" charset="0"/>
                <a:cs typeface="Times New Roman" pitchFamily="18" charset="0"/>
              </a:rPr>
              <a:t>for predicting effects</a:t>
            </a:r>
          </a:p>
          <a:p>
            <a:r>
              <a:rPr lang="en-US" altLang="en-US" sz="1900" dirty="0">
                <a:latin typeface="Times New Roman" pitchFamily="18" charset="0"/>
                <a:cs typeface="Times New Roman" pitchFamily="18" charset="0"/>
              </a:rPr>
              <a:t>Market definition &amp; market share </a:t>
            </a:r>
            <a:r>
              <a:rPr lang="en-US" altLang="en-US" sz="1900" dirty="0">
                <a:solidFill>
                  <a:srgbClr val="C00000"/>
                </a:solidFill>
                <a:latin typeface="Times New Roman" pitchFamily="18" charset="0"/>
                <a:cs typeface="Times New Roman" pitchFamily="18" charset="0"/>
              </a:rPr>
              <a:t>only one kind of evidence of likely effects</a:t>
            </a:r>
          </a:p>
          <a:p>
            <a:r>
              <a:rPr lang="en-US" altLang="en-US" sz="1900" dirty="0">
                <a:solidFill>
                  <a:srgbClr val="C00000"/>
                </a:solidFill>
                <a:latin typeface="Times New Roman" pitchFamily="18" charset="0"/>
                <a:cs typeface="Times New Roman" pitchFamily="18" charset="0"/>
              </a:rPr>
              <a:t>Unitary analysis</a:t>
            </a:r>
            <a:r>
              <a:rPr lang="en-US" altLang="en-US" sz="1900" dirty="0">
                <a:latin typeface="Times New Roman" pitchFamily="18" charset="0"/>
                <a:cs typeface="Times New Roman" pitchFamily="18" charset="0"/>
              </a:rPr>
              <a:t>: Effects evidence can be used to prove a market definition </a:t>
            </a:r>
            <a:endParaRPr lang="en-US" altLang="en-US" sz="2000" dirty="0"/>
          </a:p>
        </p:txBody>
      </p:sp>
      <p:sp>
        <p:nvSpPr>
          <p:cNvPr id="24580" name="Content Placeholder 5"/>
          <p:cNvSpPr>
            <a:spLocks noGrp="1" noChangeArrowheads="1"/>
          </p:cNvSpPr>
          <p:nvPr>
            <p:ph sz="half" idx="2"/>
          </p:nvPr>
        </p:nvSpPr>
        <p:spPr>
          <a:xfrm>
            <a:off x="5672137" y="1254680"/>
            <a:ext cx="5808663" cy="4699080"/>
          </a:xfrm>
          <a:ln>
            <a:solidFill>
              <a:srgbClr val="002060"/>
            </a:solidFill>
          </a:ln>
        </p:spPr>
        <p:txBody>
          <a:bodyPr>
            <a:normAutofit lnSpcReduction="10000"/>
          </a:bodyPr>
          <a:lstStyle/>
          <a:p>
            <a:pPr marL="0" indent="0">
              <a:buNone/>
            </a:pPr>
            <a:r>
              <a:rPr lang="en-US" altLang="en-US" sz="2400" b="1" i="1" u="sng" dirty="0">
                <a:solidFill>
                  <a:srgbClr val="C00000"/>
                </a:solidFill>
                <a:latin typeface="Times New Roman" pitchFamily="18" charset="0"/>
                <a:cs typeface="Times New Roman" pitchFamily="18" charset="0"/>
              </a:rPr>
              <a:t>Good Guy vs Bad Guy Motivations &amp; Effects</a:t>
            </a:r>
          </a:p>
          <a:p>
            <a:r>
              <a:rPr lang="en-US" altLang="en-US" sz="2400" b="1" i="1" dirty="0">
                <a:latin typeface="Times New Roman" pitchFamily="18" charset="0"/>
                <a:cs typeface="Times New Roman" pitchFamily="18" charset="0"/>
              </a:rPr>
              <a:t>Procompetitive Narrative: Achieve efficiencies</a:t>
            </a:r>
          </a:p>
          <a:p>
            <a:pPr lvl="1"/>
            <a:r>
              <a:rPr lang="en-US" altLang="en-US" sz="2000" b="1" i="1" dirty="0">
                <a:solidFill>
                  <a:srgbClr val="C00000"/>
                </a:solidFill>
                <a:latin typeface="Times New Roman" pitchFamily="18" charset="0"/>
                <a:cs typeface="Times New Roman" pitchFamily="18" charset="0"/>
              </a:rPr>
              <a:t>Cognizable Efficiencies</a:t>
            </a:r>
            <a:r>
              <a:rPr lang="en-US" altLang="en-US" sz="2000" dirty="0">
                <a:solidFill>
                  <a:srgbClr val="C00000"/>
                </a:solidFill>
                <a:latin typeface="Times New Roman" pitchFamily="18" charset="0"/>
                <a:cs typeface="Times New Roman" pitchFamily="18" charset="0"/>
              </a:rPr>
              <a:t>: </a:t>
            </a:r>
            <a:r>
              <a:rPr lang="en-US" altLang="en-US" sz="2000" dirty="0">
                <a:latin typeface="Times New Roman" pitchFamily="18" charset="0"/>
                <a:cs typeface="Times New Roman" pitchFamily="18" charset="0"/>
              </a:rPr>
              <a:t>merger-specific competitive benefits from the transaction</a:t>
            </a:r>
          </a:p>
          <a:p>
            <a:r>
              <a:rPr lang="en-US" altLang="en-US" sz="2400" b="1" i="1" dirty="0">
                <a:latin typeface="Times New Roman" pitchFamily="18" charset="0"/>
                <a:cs typeface="Times New Roman" pitchFamily="18" charset="0"/>
              </a:rPr>
              <a:t>Anticompetitive Narrative: Exercise market power</a:t>
            </a:r>
          </a:p>
          <a:p>
            <a:pPr lvl="1"/>
            <a:r>
              <a:rPr lang="en-US" altLang="en-US" sz="2000" b="1" i="1" dirty="0">
                <a:solidFill>
                  <a:srgbClr val="C00000"/>
                </a:solidFill>
                <a:latin typeface="Times New Roman" pitchFamily="18" charset="0"/>
                <a:cs typeface="Times New Roman" pitchFamily="18" charset="0"/>
              </a:rPr>
              <a:t>Potential competitive harms</a:t>
            </a:r>
            <a:r>
              <a:rPr lang="en-US" altLang="en-US" sz="2000" dirty="0">
                <a:solidFill>
                  <a:srgbClr val="C00000"/>
                </a:solidFill>
                <a:latin typeface="Times New Roman" pitchFamily="18" charset="0"/>
                <a:cs typeface="Times New Roman" pitchFamily="18" charset="0"/>
              </a:rPr>
              <a:t> </a:t>
            </a:r>
            <a:r>
              <a:rPr lang="en-US" altLang="en-US" sz="2000" dirty="0">
                <a:latin typeface="Times New Roman" pitchFamily="18" charset="0"/>
                <a:cs typeface="Times New Roman" pitchFamily="18" charset="0"/>
              </a:rPr>
              <a:t>from elimination of competition between the merging parties</a:t>
            </a:r>
          </a:p>
          <a:p>
            <a:r>
              <a:rPr lang="en-US" altLang="en-US" sz="2400" b="1" i="1" dirty="0">
                <a:latin typeface="Times New Roman" pitchFamily="18" charset="0"/>
                <a:cs typeface="Times New Roman" pitchFamily="18" charset="0"/>
              </a:rPr>
              <a:t>Which story is stronger?</a:t>
            </a:r>
          </a:p>
          <a:p>
            <a:pPr lvl="1"/>
            <a:r>
              <a:rPr lang="en-US" altLang="en-US" sz="2000" dirty="0">
                <a:latin typeface="Times New Roman" pitchFamily="18" charset="0"/>
                <a:cs typeface="Times New Roman" pitchFamily="18" charset="0"/>
              </a:rPr>
              <a:t>Prospective merger analysis is a </a:t>
            </a:r>
            <a:br>
              <a:rPr lang="en-US" altLang="en-US" sz="2000" dirty="0">
                <a:latin typeface="Times New Roman" pitchFamily="18" charset="0"/>
                <a:cs typeface="Times New Roman" pitchFamily="18" charset="0"/>
              </a:rPr>
            </a:br>
            <a:r>
              <a:rPr lang="en-US" altLang="en-US" sz="2000" b="1" i="1" dirty="0">
                <a:solidFill>
                  <a:srgbClr val="C00000"/>
                </a:solidFill>
                <a:latin typeface="Times New Roman" pitchFamily="18" charset="0"/>
                <a:cs typeface="Times New Roman" pitchFamily="18" charset="0"/>
              </a:rPr>
              <a:t>prediction of likely effects</a:t>
            </a:r>
          </a:p>
          <a:p>
            <a:pPr lvl="1"/>
            <a:r>
              <a:rPr lang="en-US" altLang="en-US" sz="2000" dirty="0">
                <a:latin typeface="Times New Roman" pitchFamily="18" charset="0"/>
                <a:cs typeface="Times New Roman" pitchFamily="18" charset="0"/>
              </a:rPr>
              <a:t>What is the likely </a:t>
            </a:r>
            <a:r>
              <a:rPr lang="en-US" altLang="en-US" sz="2000" b="1" i="1" dirty="0">
                <a:solidFill>
                  <a:srgbClr val="C00000"/>
                </a:solidFill>
                <a:latin typeface="Times New Roman" pitchFamily="18" charset="0"/>
                <a:cs typeface="Times New Roman" pitchFamily="18" charset="0"/>
              </a:rPr>
              <a:t>“net” effect </a:t>
            </a:r>
            <a:r>
              <a:rPr lang="en-US" altLang="en-US" sz="2000" dirty="0">
                <a:latin typeface="Times New Roman" pitchFamily="18" charset="0"/>
                <a:cs typeface="Times New Roman" pitchFamily="18" charset="0"/>
              </a:rPr>
              <a:t>on consumers (price, quantity, quality, innovation)?</a:t>
            </a:r>
          </a:p>
          <a:p>
            <a:endParaRPr lang="en-US" altLang="en-US" sz="2400" dirty="0">
              <a:latin typeface="Times New Roman" pitchFamily="18" charset="0"/>
              <a:cs typeface="Times New Roman" pitchFamily="18" charset="0"/>
            </a:endParaRPr>
          </a:p>
        </p:txBody>
      </p:sp>
      <p:sp>
        <p:nvSpPr>
          <p:cNvPr id="2458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5BBE74F9-2E52-418F-948F-76A672A78496}" type="slidenum">
              <a:rPr lang="en-US" altLang="en-US" sz="1400" smtClean="0"/>
              <a:pPr>
                <a:spcBef>
                  <a:spcPct val="0"/>
                </a:spcBef>
                <a:buFontTx/>
                <a:buNone/>
              </a:pPr>
              <a:t>39</a:t>
            </a:fld>
            <a:endParaRPr lang="en-US" altLang="en-US" sz="1400"/>
          </a:p>
        </p:txBody>
      </p:sp>
      <p:sp>
        <p:nvSpPr>
          <p:cNvPr id="7" name="TextBox 6">
            <a:extLst>
              <a:ext uri="{FF2B5EF4-FFF2-40B4-BE49-F238E27FC236}">
                <a16:creationId xmlns:a16="http://schemas.microsoft.com/office/drawing/2014/main" id="{4DE7D482-20CA-48AB-8843-F2221EB6CEBD}"/>
              </a:ext>
            </a:extLst>
          </p:cNvPr>
          <p:cNvSpPr txBox="1"/>
          <p:nvPr/>
        </p:nvSpPr>
        <p:spPr>
          <a:xfrm>
            <a:off x="172719" y="5061126"/>
            <a:ext cx="5357177" cy="1200329"/>
          </a:xfrm>
          <a:prstGeom prst="rect">
            <a:avLst/>
          </a:prstGeom>
          <a:noFill/>
          <a:ln w="38100">
            <a:solidFill>
              <a:schemeClr val="accent1"/>
            </a:solidFill>
          </a:ln>
        </p:spPr>
        <p:txBody>
          <a:bodyPr wrap="square" rtlCol="0">
            <a:spAutoFit/>
          </a:bodyPr>
          <a:lstStyle/>
          <a:p>
            <a:r>
              <a:rPr lang="en-US" b="1" dirty="0">
                <a:solidFill>
                  <a:srgbClr val="0070C0"/>
                </a:solidFill>
              </a:rPr>
              <a:t>De-emphasis on a sequential approach that necessarily begins with market definition and “market shares.”  But  market definition &amp; shares are still a key component of most merger analysis</a:t>
            </a:r>
            <a:r>
              <a:rPr lang="en-US" sz="1600" dirty="0">
                <a:solidFill>
                  <a:srgbClr val="0070C0"/>
                </a:solidFill>
              </a:rPr>
              <a:t>.</a:t>
            </a:r>
          </a:p>
        </p:txBody>
      </p:sp>
      <p:cxnSp>
        <p:nvCxnSpPr>
          <p:cNvPr id="8" name="Straight Arrow Connector 7">
            <a:extLst>
              <a:ext uri="{FF2B5EF4-FFF2-40B4-BE49-F238E27FC236}">
                <a16:creationId xmlns:a16="http://schemas.microsoft.com/office/drawing/2014/main" id="{51B4BD5B-560F-4A1A-B7B6-E6816459016B}"/>
              </a:ext>
            </a:extLst>
          </p:cNvPr>
          <p:cNvCxnSpPr>
            <a:cxnSpLocks/>
          </p:cNvCxnSpPr>
          <p:nvPr/>
        </p:nvCxnSpPr>
        <p:spPr>
          <a:xfrm flipH="1">
            <a:off x="1107440" y="4531360"/>
            <a:ext cx="111760" cy="410770"/>
          </a:xfrm>
          <a:prstGeom prst="straightConnector1">
            <a:avLst/>
          </a:prstGeom>
          <a:ln w="5715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A9C03C1-FFE2-4981-AEF1-262A1096E06E}"/>
              </a:ext>
            </a:extLst>
          </p:cNvPr>
          <p:cNvCxnSpPr>
            <a:cxnSpLocks/>
          </p:cNvCxnSpPr>
          <p:nvPr/>
        </p:nvCxnSpPr>
        <p:spPr>
          <a:xfrm>
            <a:off x="3566160" y="4531360"/>
            <a:ext cx="121920" cy="410770"/>
          </a:xfrm>
          <a:prstGeom prst="straightConnector1">
            <a:avLst/>
          </a:prstGeom>
          <a:ln w="5715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9356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105044" y="419637"/>
            <a:ext cx="10084571" cy="746125"/>
          </a:xfrm>
        </p:spPr>
        <p:txBody>
          <a:bodyPr>
            <a:noAutofit/>
          </a:bodyPr>
          <a:lstStyle/>
          <a:p>
            <a:pPr eaLnBrk="1" hangingPunct="1"/>
            <a:r>
              <a:rPr lang="en-US" altLang="en-US" dirty="0">
                <a:cs typeface="Times New Roman" pitchFamily="18" charset="0"/>
              </a:rPr>
              <a:t>Current Section 7 (1950 Amendment)</a:t>
            </a:r>
          </a:p>
        </p:txBody>
      </p:sp>
      <p:sp>
        <p:nvSpPr>
          <p:cNvPr id="8195" name="Content Placeholder 2"/>
          <p:cNvSpPr>
            <a:spLocks noGrp="1"/>
          </p:cNvSpPr>
          <p:nvPr>
            <p:ph idx="1"/>
          </p:nvPr>
        </p:nvSpPr>
        <p:spPr>
          <a:xfrm>
            <a:off x="1981200" y="1828801"/>
            <a:ext cx="8229600" cy="3478490"/>
          </a:xfrm>
        </p:spPr>
        <p:txBody>
          <a:bodyPr/>
          <a:lstStyle/>
          <a:p>
            <a:pPr eaLnBrk="1" hangingPunct="1"/>
            <a:r>
              <a:rPr lang="en-US" altLang="en-US" sz="2400" dirty="0">
                <a:cs typeface="Times New Roman" pitchFamily="18" charset="0"/>
              </a:rPr>
              <a:t>“No person engaged in commerce or in any activity affecting commerce shall acquire, directly or indirectly, the whole or any part of the stock or other share capital and no person subject to the jurisdiction of the Federal Trade Commission shall acquire the whole or any part of the assets of another person engaged also in commerce or in any activity affecting commerce, where in </a:t>
            </a:r>
            <a:r>
              <a:rPr lang="en-US" altLang="en-US" sz="2400" b="1" i="1" dirty="0">
                <a:solidFill>
                  <a:srgbClr val="C00000"/>
                </a:solidFill>
                <a:cs typeface="Times New Roman" pitchFamily="18" charset="0"/>
              </a:rPr>
              <a:t>any line of commerce </a:t>
            </a:r>
            <a:r>
              <a:rPr lang="en-US" altLang="en-US" sz="2400" dirty="0">
                <a:cs typeface="Times New Roman" pitchFamily="18" charset="0"/>
              </a:rPr>
              <a:t>or in any activity affecting commerce in </a:t>
            </a:r>
            <a:r>
              <a:rPr lang="en-US" altLang="en-US" sz="2400" b="1" i="1" dirty="0">
                <a:solidFill>
                  <a:srgbClr val="C00000"/>
                </a:solidFill>
                <a:cs typeface="Times New Roman" pitchFamily="18" charset="0"/>
              </a:rPr>
              <a:t>any section of the country</a:t>
            </a:r>
            <a:r>
              <a:rPr lang="en-US" altLang="en-US" sz="2400" dirty="0">
                <a:cs typeface="Times New Roman" pitchFamily="18" charset="0"/>
              </a:rPr>
              <a:t>, the effect of such acquisition </a:t>
            </a:r>
            <a:r>
              <a:rPr lang="en-US" altLang="en-US" sz="2400" b="1" i="1" dirty="0">
                <a:solidFill>
                  <a:srgbClr val="C00000"/>
                </a:solidFill>
                <a:highlight>
                  <a:srgbClr val="FFFF00"/>
                </a:highlight>
                <a:cs typeface="Times New Roman" pitchFamily="18" charset="0"/>
              </a:rPr>
              <a:t>may be substantially to lessen competition, or tend to create a monopoly.”</a:t>
            </a:r>
            <a:endParaRPr lang="en-US" altLang="en-US" sz="2000" b="1" i="1" dirty="0">
              <a:solidFill>
                <a:srgbClr val="C00000"/>
              </a:solidFill>
              <a:highlight>
                <a:srgbClr val="FFFF00"/>
              </a:highlight>
              <a:cs typeface="Times New Roman" pitchFamily="18" charset="0"/>
            </a:endParaRPr>
          </a:p>
        </p:txBody>
      </p:sp>
      <p:sp>
        <p:nvSpPr>
          <p:cNvPr id="81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4A1D554A-1223-4B62-BBB7-E52E92F0E3B4}" type="slidenum">
              <a:rPr lang="en-US" altLang="en-US" sz="1400"/>
              <a:pPr/>
              <a:t>4</a:t>
            </a:fld>
            <a:endParaRPr lang="en-US" altLang="en-US" sz="1400"/>
          </a:p>
        </p:txBody>
      </p:sp>
      <p:sp>
        <p:nvSpPr>
          <p:cNvPr id="3" name="TextBox 2">
            <a:extLst>
              <a:ext uri="{FF2B5EF4-FFF2-40B4-BE49-F238E27FC236}">
                <a16:creationId xmlns:a16="http://schemas.microsoft.com/office/drawing/2014/main" id="{8E7FF8A4-470B-46FB-A384-1E3B52B19F43}"/>
              </a:ext>
            </a:extLst>
          </p:cNvPr>
          <p:cNvSpPr txBox="1"/>
          <p:nvPr/>
        </p:nvSpPr>
        <p:spPr>
          <a:xfrm>
            <a:off x="7513161" y="5521146"/>
            <a:ext cx="4053527" cy="1200329"/>
          </a:xfrm>
          <a:prstGeom prst="rect">
            <a:avLst/>
          </a:prstGeom>
          <a:noFill/>
          <a:ln w="57150">
            <a:solidFill>
              <a:srgbClr val="0070C0"/>
            </a:solidFill>
          </a:ln>
        </p:spPr>
        <p:txBody>
          <a:bodyPr wrap="square" rtlCol="0">
            <a:spAutoFit/>
          </a:bodyPr>
          <a:lstStyle/>
          <a:p>
            <a:pPr algn="ctr"/>
            <a:r>
              <a:rPr lang="en-US" sz="2400" b="1" dirty="0">
                <a:solidFill>
                  <a:srgbClr val="0070C0"/>
                </a:solidFill>
              </a:rPr>
              <a:t>Encompasses </a:t>
            </a:r>
            <a:br>
              <a:rPr lang="en-US" sz="2400" b="1" dirty="0">
                <a:solidFill>
                  <a:srgbClr val="0070C0"/>
                </a:solidFill>
              </a:rPr>
            </a:br>
            <a:r>
              <a:rPr lang="en-US" sz="2400" b="1" dirty="0">
                <a:solidFill>
                  <a:srgbClr val="0070C0"/>
                </a:solidFill>
              </a:rPr>
              <a:t>“reasonable probability” </a:t>
            </a:r>
            <a:br>
              <a:rPr lang="en-US" sz="2400" b="1" dirty="0">
                <a:solidFill>
                  <a:srgbClr val="0070C0"/>
                </a:solidFill>
              </a:rPr>
            </a:br>
            <a:r>
              <a:rPr lang="en-US" sz="2400" b="1" dirty="0">
                <a:solidFill>
                  <a:srgbClr val="0070C0"/>
                </a:solidFill>
              </a:rPr>
              <a:t>or “appreciable risk”</a:t>
            </a:r>
          </a:p>
        </p:txBody>
      </p:sp>
      <p:cxnSp>
        <p:nvCxnSpPr>
          <p:cNvPr id="5" name="Straight Arrow Connector 4">
            <a:extLst>
              <a:ext uri="{FF2B5EF4-FFF2-40B4-BE49-F238E27FC236}">
                <a16:creationId xmlns:a16="http://schemas.microsoft.com/office/drawing/2014/main" id="{D802D52D-7829-47C8-AC58-1429B970BFF5}"/>
              </a:ext>
            </a:extLst>
          </p:cNvPr>
          <p:cNvCxnSpPr/>
          <p:nvPr/>
        </p:nvCxnSpPr>
        <p:spPr>
          <a:xfrm flipH="1" flipV="1">
            <a:off x="6147329" y="4977353"/>
            <a:ext cx="1365832" cy="88611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27507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6076"/>
            <a:ext cx="9738360" cy="704056"/>
          </a:xfrm>
        </p:spPr>
        <p:txBody>
          <a:bodyPr>
            <a:normAutofit/>
          </a:bodyPr>
          <a:lstStyle/>
          <a:p>
            <a:r>
              <a:rPr lang="en-US" sz="3200" dirty="0"/>
              <a:t>			Types &amp; Sources of Evidence</a:t>
            </a:r>
          </a:p>
        </p:txBody>
      </p:sp>
      <p:sp>
        <p:nvSpPr>
          <p:cNvPr id="5" name="Content Placeholder 4"/>
          <p:cNvSpPr>
            <a:spLocks noGrp="1"/>
          </p:cNvSpPr>
          <p:nvPr>
            <p:ph sz="half" idx="1"/>
          </p:nvPr>
        </p:nvSpPr>
        <p:spPr>
          <a:xfrm>
            <a:off x="976258" y="2582863"/>
            <a:ext cx="3534294" cy="4135436"/>
          </a:xfrm>
          <a:ln w="28575">
            <a:solidFill>
              <a:srgbClr val="C00000"/>
            </a:solidFill>
          </a:ln>
        </p:spPr>
        <p:txBody>
          <a:bodyPr>
            <a:normAutofit/>
          </a:bodyPr>
          <a:lstStyle/>
          <a:p>
            <a:pPr marL="0" indent="0">
              <a:buNone/>
            </a:pPr>
            <a:r>
              <a:rPr lang="en-US" sz="2000" dirty="0"/>
              <a:t>HMGs §2.1 – Types of Evidence</a:t>
            </a:r>
          </a:p>
          <a:p>
            <a:r>
              <a:rPr lang="en-US" sz="2000" dirty="0"/>
              <a:t>Actual effects of consummated mergers</a:t>
            </a:r>
          </a:p>
          <a:p>
            <a:r>
              <a:rPr lang="en-US" sz="2000" dirty="0"/>
              <a:t>Direct comparisons based on experience</a:t>
            </a:r>
          </a:p>
          <a:p>
            <a:r>
              <a:rPr lang="en-US" sz="2000" i="1" dirty="0">
                <a:solidFill>
                  <a:srgbClr val="C00000"/>
                </a:solidFill>
              </a:rPr>
              <a:t>Market shares and concentration in a relevant market</a:t>
            </a:r>
          </a:p>
          <a:p>
            <a:r>
              <a:rPr lang="en-US" sz="2000" dirty="0"/>
              <a:t>Substantial head-to-head competition</a:t>
            </a:r>
          </a:p>
          <a:p>
            <a:r>
              <a:rPr lang="en-US" sz="2000" dirty="0"/>
              <a:t>“Disruptive” Merging Party (Maverick)</a:t>
            </a:r>
          </a:p>
          <a:p>
            <a:pPr lvl="1"/>
            <a:endParaRPr lang="en-US" sz="2000" i="1" dirty="0"/>
          </a:p>
          <a:p>
            <a:pPr lvl="1"/>
            <a:endParaRPr lang="en-US" i="1" dirty="0"/>
          </a:p>
        </p:txBody>
      </p:sp>
      <p:sp>
        <p:nvSpPr>
          <p:cNvPr id="6" name="Content Placeholder 5"/>
          <p:cNvSpPr>
            <a:spLocks noGrp="1"/>
          </p:cNvSpPr>
          <p:nvPr>
            <p:ph sz="half" idx="2"/>
          </p:nvPr>
        </p:nvSpPr>
        <p:spPr>
          <a:xfrm>
            <a:off x="5760452" y="2889590"/>
            <a:ext cx="5181600" cy="2620540"/>
          </a:xfrm>
          <a:ln w="38100">
            <a:solidFill>
              <a:srgbClr val="C00000"/>
            </a:solidFill>
          </a:ln>
        </p:spPr>
        <p:txBody>
          <a:bodyPr>
            <a:normAutofit/>
          </a:bodyPr>
          <a:lstStyle/>
          <a:p>
            <a:r>
              <a:rPr lang="en-US" sz="2000" dirty="0"/>
              <a:t>HMGs §2.2 – Sources of </a:t>
            </a:r>
            <a:r>
              <a:rPr lang="en-US" sz="2000" dirty="0">
                <a:solidFill>
                  <a:srgbClr val="C00000"/>
                </a:solidFill>
              </a:rPr>
              <a:t>“</a:t>
            </a:r>
            <a:r>
              <a:rPr lang="en-US" sz="2000" i="1" dirty="0">
                <a:solidFill>
                  <a:srgbClr val="C00000"/>
                </a:solidFill>
              </a:rPr>
              <a:t>Reasonably Available and Reliable</a:t>
            </a:r>
            <a:r>
              <a:rPr lang="en-US" sz="2000" dirty="0">
                <a:solidFill>
                  <a:srgbClr val="C00000"/>
                </a:solidFill>
              </a:rPr>
              <a:t>” </a:t>
            </a:r>
            <a:r>
              <a:rPr lang="en-US" sz="2000" i="1" dirty="0">
                <a:solidFill>
                  <a:srgbClr val="C00000"/>
                </a:solidFill>
              </a:rPr>
              <a:t>Evidence</a:t>
            </a:r>
          </a:p>
          <a:p>
            <a:pPr lvl="1"/>
            <a:r>
              <a:rPr lang="en-US" sz="1800" dirty="0"/>
              <a:t>Merging parties</a:t>
            </a:r>
          </a:p>
          <a:p>
            <a:pPr lvl="2"/>
            <a:r>
              <a:rPr lang="en-US" sz="1600" dirty="0"/>
              <a:t>Internal Data &amp; Documents</a:t>
            </a:r>
          </a:p>
          <a:p>
            <a:pPr lvl="1"/>
            <a:r>
              <a:rPr lang="en-US" sz="1800" dirty="0"/>
              <a:t>Customers</a:t>
            </a:r>
          </a:p>
          <a:p>
            <a:pPr lvl="1"/>
            <a:r>
              <a:rPr lang="en-US" sz="1800" dirty="0"/>
              <a:t>Other industry participants </a:t>
            </a:r>
          </a:p>
          <a:p>
            <a:pPr lvl="1"/>
            <a:r>
              <a:rPr lang="en-US" sz="1800" dirty="0"/>
              <a:t>Industry observers</a:t>
            </a:r>
          </a:p>
          <a:p>
            <a:pPr lvl="1"/>
            <a:r>
              <a:rPr lang="en-US" sz="1800" dirty="0"/>
              <a:t>Expert Economists</a:t>
            </a:r>
            <a:endParaRPr lang="en-US" sz="1800" i="1" dirty="0"/>
          </a:p>
        </p:txBody>
      </p:sp>
      <p:sp>
        <p:nvSpPr>
          <p:cNvPr id="4" name="Slide Number Placeholder 3"/>
          <p:cNvSpPr>
            <a:spLocks noGrp="1"/>
          </p:cNvSpPr>
          <p:nvPr>
            <p:ph type="sldNum" sz="quarter" idx="12"/>
          </p:nvPr>
        </p:nvSpPr>
        <p:spPr/>
        <p:txBody>
          <a:bodyPr/>
          <a:lstStyle/>
          <a:p>
            <a:pPr>
              <a:defRPr/>
            </a:pPr>
            <a:fld id="{4DB7E811-8411-413C-99B8-FC6B0F3D5547}" type="slidenum">
              <a:rPr lang="en-US" smtClean="0"/>
              <a:pPr>
                <a:defRPr/>
              </a:pPr>
              <a:t>40</a:t>
            </a:fld>
            <a:endParaRPr lang="en-US"/>
          </a:p>
        </p:txBody>
      </p:sp>
      <p:sp>
        <p:nvSpPr>
          <p:cNvPr id="7" name="Arc 6"/>
          <p:cNvSpPr/>
          <p:nvPr/>
        </p:nvSpPr>
        <p:spPr>
          <a:xfrm>
            <a:off x="4678326" y="4199860"/>
            <a:ext cx="159488" cy="127591"/>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4F492F61-7216-4691-8FAA-64EB60A84F4C}"/>
              </a:ext>
            </a:extLst>
          </p:cNvPr>
          <p:cNvSpPr txBox="1"/>
          <p:nvPr/>
        </p:nvSpPr>
        <p:spPr>
          <a:xfrm>
            <a:off x="1878674" y="1240001"/>
            <a:ext cx="7763556" cy="1015663"/>
          </a:xfrm>
          <a:prstGeom prst="rect">
            <a:avLst/>
          </a:prstGeom>
          <a:noFill/>
          <a:ln w="38100">
            <a:solidFill>
              <a:srgbClr val="002060"/>
            </a:solidFill>
          </a:ln>
        </p:spPr>
        <p:txBody>
          <a:bodyPr wrap="square" rtlCol="0">
            <a:spAutoFit/>
          </a:bodyPr>
          <a:lstStyle/>
          <a:p>
            <a:r>
              <a:rPr lang="en-US" sz="2000" dirty="0"/>
              <a:t>“The Agencies consider </a:t>
            </a:r>
            <a:r>
              <a:rPr lang="en-US" sz="2000" b="1" i="1" dirty="0">
                <a:solidFill>
                  <a:srgbClr val="C00000"/>
                </a:solidFill>
              </a:rPr>
              <a:t>any reasonably available and reliable evidence</a:t>
            </a:r>
            <a:r>
              <a:rPr lang="en-US" sz="2000" b="1" dirty="0">
                <a:solidFill>
                  <a:srgbClr val="C00000"/>
                </a:solidFill>
              </a:rPr>
              <a:t> </a:t>
            </a:r>
            <a:r>
              <a:rPr lang="en-US" sz="2000" dirty="0"/>
              <a:t>to address the </a:t>
            </a:r>
            <a:r>
              <a:rPr lang="en-US" sz="2000" b="1" i="1" dirty="0">
                <a:solidFill>
                  <a:srgbClr val="C00000"/>
                </a:solidFill>
              </a:rPr>
              <a:t>central question </a:t>
            </a:r>
            <a:r>
              <a:rPr lang="en-US" sz="2000" dirty="0">
                <a:solidFill>
                  <a:srgbClr val="C00000"/>
                </a:solidFill>
              </a:rPr>
              <a:t>of </a:t>
            </a:r>
            <a:r>
              <a:rPr lang="en-US" sz="2000" b="1" i="1" dirty="0">
                <a:solidFill>
                  <a:srgbClr val="C00000"/>
                </a:solidFill>
              </a:rPr>
              <a:t>whether a merger may substantially lessen competition</a:t>
            </a:r>
            <a:r>
              <a:rPr lang="en-US" sz="2000" dirty="0"/>
              <a:t>.” </a:t>
            </a:r>
            <a:r>
              <a:rPr lang="en-US" sz="2000" i="1" dirty="0">
                <a:solidFill>
                  <a:srgbClr val="00B0F0"/>
                </a:solidFill>
              </a:rPr>
              <a:t>(Section 2)</a:t>
            </a:r>
          </a:p>
        </p:txBody>
      </p:sp>
    </p:spTree>
    <p:extLst>
      <p:ext uri="{BB962C8B-B14F-4D97-AF65-F5344CB8AC3E}">
        <p14:creationId xmlns:p14="http://schemas.microsoft.com/office/powerpoint/2010/main" val="22587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Arrowheads="1"/>
          </p:cNvSpPr>
          <p:nvPr>
            <p:ph type="title"/>
          </p:nvPr>
        </p:nvSpPr>
        <p:spPr/>
        <p:txBody>
          <a:bodyPr>
            <a:normAutofit/>
          </a:bodyPr>
          <a:lstStyle/>
          <a:p>
            <a:r>
              <a:rPr lang="en-US" altLang="en-US" dirty="0"/>
              <a:t>Potential Competitive Effects</a:t>
            </a:r>
          </a:p>
        </p:txBody>
      </p:sp>
      <p:sp>
        <p:nvSpPr>
          <p:cNvPr id="43011" name="Content Placeholder 2"/>
          <p:cNvSpPr>
            <a:spLocks noGrp="1" noChangeArrowheads="1"/>
          </p:cNvSpPr>
          <p:nvPr>
            <p:ph idx="1"/>
          </p:nvPr>
        </p:nvSpPr>
        <p:spPr>
          <a:xfrm>
            <a:off x="609600" y="1600200"/>
            <a:ext cx="10972800" cy="5105400"/>
          </a:xfrm>
        </p:spPr>
        <p:txBody>
          <a:bodyPr/>
          <a:lstStyle/>
          <a:p>
            <a:pPr marL="182563" indent="-182563">
              <a:defRPr/>
            </a:pPr>
            <a:r>
              <a:rPr lang="en-US" altLang="en-US" sz="2800" dirty="0"/>
              <a:t>Good gu</a:t>
            </a:r>
            <a:r>
              <a:rPr lang="en-US" altLang="en-US" dirty="0"/>
              <a:t>y vs bad guy </a:t>
            </a:r>
            <a:r>
              <a:rPr lang="en-US" altLang="en-US" sz="2800" dirty="0"/>
              <a:t>effects</a:t>
            </a:r>
          </a:p>
          <a:p>
            <a:pPr marL="639763" lvl="1" indent="-182563">
              <a:defRPr/>
            </a:pPr>
            <a:r>
              <a:rPr lang="en-US" altLang="en-US" dirty="0"/>
              <a:t>Upward price pressure (</a:t>
            </a:r>
            <a:r>
              <a:rPr lang="en-US" altLang="en-US" dirty="0" err="1"/>
              <a:t>UPP</a:t>
            </a:r>
            <a:r>
              <a:rPr lang="en-US" altLang="en-US" dirty="0"/>
              <a:t>) from eliminating a competitor</a:t>
            </a:r>
          </a:p>
          <a:p>
            <a:pPr marL="639763" lvl="1" indent="-182563">
              <a:defRPr/>
            </a:pPr>
            <a:r>
              <a:rPr lang="en-US" altLang="en-US" dirty="0"/>
              <a:t>Downward price pressure (</a:t>
            </a:r>
            <a:r>
              <a:rPr lang="en-US" altLang="en-US" dirty="0" err="1"/>
              <a:t>DPP</a:t>
            </a:r>
            <a:r>
              <a:rPr lang="en-US" altLang="en-US" dirty="0"/>
              <a:t>) from cognizable efficiency benefits</a:t>
            </a:r>
          </a:p>
          <a:p>
            <a:pPr marL="0" indent="0">
              <a:buFontTx/>
              <a:buNone/>
              <a:defRPr/>
            </a:pPr>
            <a:endParaRPr lang="en-US" altLang="en-US" sz="2800" dirty="0"/>
          </a:p>
          <a:p>
            <a:pPr marL="182563" indent="-182563">
              <a:defRPr/>
            </a:pPr>
            <a:r>
              <a:rPr lang="en-US" altLang="en-US" sz="2800" dirty="0"/>
              <a:t>Prediction issue: </a:t>
            </a:r>
            <a:r>
              <a:rPr lang="en-US" altLang="en-US" i="1" dirty="0">
                <a:solidFill>
                  <a:srgbClr val="C00000"/>
                </a:solidFill>
              </a:rPr>
              <a:t>P</a:t>
            </a:r>
            <a:r>
              <a:rPr lang="en-US" altLang="en-US" sz="2800" i="1" dirty="0">
                <a:solidFill>
                  <a:srgbClr val="C00000"/>
                </a:solidFill>
              </a:rPr>
              <a:t>robable Effect</a:t>
            </a:r>
          </a:p>
          <a:p>
            <a:pPr lvl="1" indent="-182563">
              <a:buFont typeface="Arial" charset="0"/>
              <a:buChar char="•"/>
              <a:defRPr/>
            </a:pPr>
            <a:r>
              <a:rPr lang="en-US" altLang="en-US" sz="2400" dirty="0"/>
              <a:t>Which pressure/incentive will dominate? </a:t>
            </a:r>
          </a:p>
          <a:p>
            <a:pPr lvl="1" indent="-182563">
              <a:buFont typeface="Arial" charset="0"/>
              <a:buChar char="•"/>
              <a:defRPr/>
            </a:pPr>
            <a:r>
              <a:rPr lang="en-US" altLang="en-US" sz="2400" dirty="0"/>
              <a:t>Will consumers benefit or be harmed “on balance”</a:t>
            </a:r>
          </a:p>
          <a:p>
            <a:pPr lvl="1" indent="-182563">
              <a:buFont typeface="Arial" charset="0"/>
              <a:buChar char="•"/>
              <a:defRPr/>
            </a:pPr>
            <a:r>
              <a:rPr lang="en-US" altLang="en-US" sz="2400" dirty="0"/>
              <a:t>Depends on degree of incentive, which depends on probable abilities post-merger</a:t>
            </a:r>
          </a:p>
          <a:p>
            <a:pPr marL="560387" lvl="1" indent="0">
              <a:buFontTx/>
              <a:buNone/>
              <a:defRPr/>
            </a:pPr>
            <a:endParaRPr lang="en-US" altLang="en-US" sz="2400" dirty="0"/>
          </a:p>
          <a:p>
            <a:pPr marL="560387" lvl="1" indent="0">
              <a:buFontTx/>
              <a:buNone/>
              <a:defRPr/>
            </a:pPr>
            <a:r>
              <a:rPr lang="en-US" altLang="en-US" sz="2000" b="1" i="1" dirty="0">
                <a:solidFill>
                  <a:srgbClr val="C00000"/>
                </a:solidFill>
              </a:rPr>
              <a:t>Note focus on how merger might alter current incentives/abilities</a:t>
            </a:r>
          </a:p>
          <a:p>
            <a:pPr lvl="1" indent="-182563">
              <a:buFont typeface="Arial" charset="0"/>
              <a:buChar char="•"/>
              <a:defRPr/>
            </a:pPr>
            <a:endParaRPr lang="en-US" altLang="en-US" dirty="0"/>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C817A30D-77A1-456E-8F8B-A8FAD22836C1}" type="slidenum">
              <a:rPr lang="en-US" altLang="en-US" sz="1400" smtClean="0">
                <a:solidFill>
                  <a:srgbClr val="FFFFFF"/>
                </a:solidFill>
                <a:latin typeface="Tahoma" pitchFamily="34" charset="0"/>
              </a:rPr>
              <a:pPr>
                <a:spcBef>
                  <a:spcPct val="0"/>
                </a:spcBef>
                <a:buFontTx/>
                <a:buNone/>
              </a:pPr>
              <a:t>41</a:t>
            </a:fld>
            <a:endParaRPr lang="en-US" altLang="en-US" sz="1400">
              <a:solidFill>
                <a:srgbClr val="FFFFFF"/>
              </a:solidFill>
              <a:latin typeface="Tahoma" pitchFamily="34" charset="0"/>
            </a:endParaRPr>
          </a:p>
        </p:txBody>
      </p:sp>
    </p:spTree>
    <p:extLst>
      <p:ext uri="{BB962C8B-B14F-4D97-AF65-F5344CB8AC3E}">
        <p14:creationId xmlns:p14="http://schemas.microsoft.com/office/powerpoint/2010/main" val="2105054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CD3B39-49EC-4D77-893E-F0B31473BF18}"/>
              </a:ext>
            </a:extLst>
          </p:cNvPr>
          <p:cNvSpPr>
            <a:spLocks noGrp="1"/>
          </p:cNvSpPr>
          <p:nvPr>
            <p:ph type="sldNum" sz="quarter" idx="12"/>
          </p:nvPr>
        </p:nvSpPr>
        <p:spPr/>
        <p:txBody>
          <a:bodyPr/>
          <a:lstStyle/>
          <a:p>
            <a:fld id="{A3FA0A93-60EE-4E9D-852F-604094E61050}" type="slidenum">
              <a:rPr lang="en-US" smtClean="0"/>
              <a:t>42</a:t>
            </a:fld>
            <a:endParaRPr lang="en-US"/>
          </a:p>
        </p:txBody>
      </p:sp>
      <p:pic>
        <p:nvPicPr>
          <p:cNvPr id="5" name="Content Placeholder 4">
            <a:extLst>
              <a:ext uri="{FF2B5EF4-FFF2-40B4-BE49-F238E27FC236}">
                <a16:creationId xmlns:a16="http://schemas.microsoft.com/office/drawing/2014/main" id="{AC6C62DA-B3F0-46DE-9ABD-2EE01D0DD693}"/>
              </a:ext>
            </a:extLst>
          </p:cNvPr>
          <p:cNvPicPr>
            <a:picLocks noGrp="1"/>
          </p:cNvPicPr>
          <p:nvPr>
            <p:ph idx="1"/>
          </p:nvPr>
        </p:nvPicPr>
        <p:blipFill>
          <a:blip r:embed="rId2"/>
          <a:stretch>
            <a:fillRect/>
          </a:stretch>
        </p:blipFill>
        <p:spPr>
          <a:xfrm>
            <a:off x="334539" y="1615117"/>
            <a:ext cx="6763550" cy="4610420"/>
          </a:xfrm>
          <a:prstGeom prst="rect">
            <a:avLst/>
          </a:prstGeom>
        </p:spPr>
      </p:pic>
      <p:sp>
        <p:nvSpPr>
          <p:cNvPr id="2" name="TextBox 1"/>
          <p:cNvSpPr txBox="1"/>
          <p:nvPr/>
        </p:nvSpPr>
        <p:spPr>
          <a:xfrm>
            <a:off x="1037346" y="530198"/>
            <a:ext cx="9737491" cy="954107"/>
          </a:xfrm>
          <a:prstGeom prst="rect">
            <a:avLst/>
          </a:prstGeom>
          <a:noFill/>
        </p:spPr>
        <p:txBody>
          <a:bodyPr wrap="square" rtlCol="0">
            <a:spAutoFit/>
          </a:bodyPr>
          <a:lstStyle/>
          <a:p>
            <a:r>
              <a:rPr lang="en-US" sz="2800" dirty="0"/>
              <a:t>Competitive Effects Analysis Under Consumer Welfare Standard: UPP vs DPP</a:t>
            </a:r>
          </a:p>
        </p:txBody>
      </p:sp>
      <p:sp>
        <p:nvSpPr>
          <p:cNvPr id="6" name="TextBox 5">
            <a:extLst>
              <a:ext uri="{FF2B5EF4-FFF2-40B4-BE49-F238E27FC236}">
                <a16:creationId xmlns:a16="http://schemas.microsoft.com/office/drawing/2014/main" id="{5DE27A2D-C5E9-4E47-BAE3-1DE6F406AD56}"/>
              </a:ext>
            </a:extLst>
          </p:cNvPr>
          <p:cNvSpPr txBox="1"/>
          <p:nvPr/>
        </p:nvSpPr>
        <p:spPr>
          <a:xfrm>
            <a:off x="6743700" y="2536189"/>
            <a:ext cx="4053527" cy="1477328"/>
          </a:xfrm>
          <a:prstGeom prst="rect">
            <a:avLst/>
          </a:prstGeom>
          <a:noFill/>
          <a:ln w="57150">
            <a:solidFill>
              <a:srgbClr val="0070C0"/>
            </a:solidFill>
          </a:ln>
        </p:spPr>
        <p:txBody>
          <a:bodyPr wrap="square" rtlCol="0">
            <a:spAutoFit/>
          </a:bodyPr>
          <a:lstStyle/>
          <a:p>
            <a:pPr algn="ctr"/>
            <a:r>
              <a:rPr lang="en-US" b="1" dirty="0">
                <a:solidFill>
                  <a:srgbClr val="0070C0"/>
                </a:solidFill>
              </a:rPr>
              <a:t>Consumer Welfare Standard focus is impact on Price and Quantity.</a:t>
            </a:r>
          </a:p>
          <a:p>
            <a:pPr algn="ctr"/>
            <a:endParaRPr lang="en-US" b="1" dirty="0">
              <a:solidFill>
                <a:srgbClr val="0070C0"/>
              </a:solidFill>
            </a:endParaRPr>
          </a:p>
          <a:p>
            <a:pPr algn="ctr"/>
            <a:r>
              <a:rPr lang="en-US" b="1" dirty="0">
                <a:solidFill>
                  <a:srgbClr val="0070C0"/>
                </a:solidFill>
              </a:rPr>
              <a:t>(Williamson Diagram is Total Welfare Standard)</a:t>
            </a:r>
          </a:p>
        </p:txBody>
      </p:sp>
      <p:cxnSp>
        <p:nvCxnSpPr>
          <p:cNvPr id="7" name="Straight Arrow Connector 6">
            <a:extLst>
              <a:ext uri="{FF2B5EF4-FFF2-40B4-BE49-F238E27FC236}">
                <a16:creationId xmlns:a16="http://schemas.microsoft.com/office/drawing/2014/main" id="{C1CC26D2-67B7-46FC-AD80-06BEA824F4DF}"/>
              </a:ext>
            </a:extLst>
          </p:cNvPr>
          <p:cNvCxnSpPr>
            <a:cxnSpLocks/>
          </p:cNvCxnSpPr>
          <p:nvPr/>
        </p:nvCxnSpPr>
        <p:spPr>
          <a:xfrm flipH="1" flipV="1">
            <a:off x="5703818" y="2696168"/>
            <a:ext cx="1039882" cy="6572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1720DAD-4B3A-4C1E-8690-72099363AAC2}"/>
              </a:ext>
            </a:extLst>
          </p:cNvPr>
          <p:cNvSpPr txBox="1"/>
          <p:nvPr/>
        </p:nvSpPr>
        <p:spPr>
          <a:xfrm>
            <a:off x="6352846" y="4504219"/>
            <a:ext cx="4176353" cy="1477328"/>
          </a:xfrm>
          <a:prstGeom prst="rect">
            <a:avLst/>
          </a:prstGeom>
          <a:noFill/>
          <a:ln w="57150">
            <a:solidFill>
              <a:srgbClr val="0070C0"/>
            </a:solidFill>
          </a:ln>
        </p:spPr>
        <p:txBody>
          <a:bodyPr wrap="square" rtlCol="0">
            <a:spAutoFit/>
          </a:bodyPr>
          <a:lstStyle/>
          <a:p>
            <a:pPr algn="ctr"/>
            <a:r>
              <a:rPr lang="en-US" b="1" dirty="0">
                <a:solidFill>
                  <a:srgbClr val="0070C0"/>
                </a:solidFill>
                <a:sym typeface="Wingdings" panose="05000000000000000000" pitchFamily="2" charset="2"/>
              </a:rPr>
              <a:t>Combining 2 Competitors  </a:t>
            </a:r>
            <a:r>
              <a:rPr lang="en-US" b="1" i="1" dirty="0" err="1">
                <a:solidFill>
                  <a:srgbClr val="C00000"/>
                </a:solidFill>
                <a:sym typeface="Wingdings" panose="05000000000000000000" pitchFamily="2" charset="2"/>
              </a:rPr>
              <a:t>UPP</a:t>
            </a:r>
            <a:endParaRPr lang="en-US" b="1" i="1" dirty="0">
              <a:solidFill>
                <a:srgbClr val="C00000"/>
              </a:solidFill>
              <a:sym typeface="Wingdings" panose="05000000000000000000" pitchFamily="2" charset="2"/>
            </a:endParaRPr>
          </a:p>
          <a:p>
            <a:pPr algn="ctr"/>
            <a:endParaRPr lang="en-US" b="1" dirty="0">
              <a:solidFill>
                <a:srgbClr val="0070C0"/>
              </a:solidFill>
              <a:sym typeface="Wingdings" panose="05000000000000000000" pitchFamily="2" charset="2"/>
            </a:endParaRPr>
          </a:p>
          <a:p>
            <a:pPr algn="ctr"/>
            <a:r>
              <a:rPr lang="en-US" b="1" dirty="0">
                <a:solidFill>
                  <a:srgbClr val="0070C0"/>
                </a:solidFill>
                <a:sym typeface="Wingdings" panose="05000000000000000000" pitchFamily="2" charset="2"/>
              </a:rPr>
              <a:t>Reducing Costs  </a:t>
            </a:r>
            <a:r>
              <a:rPr lang="en-US" b="1" i="1" dirty="0" err="1">
                <a:solidFill>
                  <a:srgbClr val="00B050"/>
                </a:solidFill>
                <a:sym typeface="Wingdings" panose="05000000000000000000" pitchFamily="2" charset="2"/>
              </a:rPr>
              <a:t>DPP</a:t>
            </a:r>
            <a:endParaRPr lang="en-US" b="1" i="1" dirty="0">
              <a:solidFill>
                <a:srgbClr val="00B050"/>
              </a:solidFill>
              <a:sym typeface="Wingdings" panose="05000000000000000000" pitchFamily="2" charset="2"/>
            </a:endParaRPr>
          </a:p>
          <a:p>
            <a:pPr algn="ctr"/>
            <a:endParaRPr lang="en-US" b="1" dirty="0">
              <a:solidFill>
                <a:srgbClr val="0070C0"/>
              </a:solidFill>
              <a:sym typeface="Wingdings" panose="05000000000000000000" pitchFamily="2" charset="2"/>
            </a:endParaRPr>
          </a:p>
          <a:p>
            <a:pPr algn="ctr"/>
            <a:r>
              <a:rPr lang="en-US" b="1" i="1" dirty="0">
                <a:solidFill>
                  <a:srgbClr val="C00000"/>
                </a:solidFill>
                <a:sym typeface="Wingdings" panose="05000000000000000000" pitchFamily="2" charset="2"/>
              </a:rPr>
              <a:t>Issue: Which Effect dominates</a:t>
            </a:r>
            <a:endParaRPr lang="en-US" b="1" i="1" dirty="0">
              <a:solidFill>
                <a:srgbClr val="C00000"/>
              </a:solidFill>
            </a:endParaRPr>
          </a:p>
        </p:txBody>
      </p:sp>
    </p:spTree>
    <p:extLst>
      <p:ext uri="{BB962C8B-B14F-4D97-AF65-F5344CB8AC3E}">
        <p14:creationId xmlns:p14="http://schemas.microsoft.com/office/powerpoint/2010/main" val="34106202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ADAFA597-0BD7-4154-8FC3-EA2CE173A79D}" type="slidenum">
              <a:rPr lang="en-US" altLang="en-US" sz="1400" smtClean="0">
                <a:solidFill>
                  <a:srgbClr val="FFFFFF"/>
                </a:solidFill>
                <a:latin typeface="Tahoma" pitchFamily="34" charset="0"/>
              </a:rPr>
              <a:pPr>
                <a:spcBef>
                  <a:spcPct val="0"/>
                </a:spcBef>
                <a:buFontTx/>
                <a:buNone/>
              </a:pPr>
              <a:t>43</a:t>
            </a:fld>
            <a:endParaRPr lang="en-US" altLang="en-US" sz="1400">
              <a:solidFill>
                <a:srgbClr val="FFFFFF"/>
              </a:solidFill>
              <a:latin typeface="Tahoma" pitchFamily="34" charset="0"/>
            </a:endParaRPr>
          </a:p>
        </p:txBody>
      </p:sp>
      <p:sp>
        <p:nvSpPr>
          <p:cNvPr id="25603" name="Title 1"/>
          <p:cNvSpPr>
            <a:spLocks noGrp="1" noChangeArrowheads="1"/>
          </p:cNvSpPr>
          <p:nvPr>
            <p:ph type="title" idx="4294967295"/>
          </p:nvPr>
        </p:nvSpPr>
        <p:spPr>
          <a:xfrm>
            <a:off x="1178985" y="228600"/>
            <a:ext cx="10390716" cy="1462088"/>
          </a:xfrm>
        </p:spPr>
        <p:txBody>
          <a:bodyPr>
            <a:normAutofit/>
          </a:bodyPr>
          <a:lstStyle/>
          <a:p>
            <a:r>
              <a:rPr lang="en-US" altLang="en-US" sz="3200" dirty="0">
                <a:latin typeface="Times New Roman" pitchFamily="18" charset="0"/>
                <a:cs typeface="Times New Roman" pitchFamily="18" charset="0"/>
              </a:rPr>
              <a:t>Anticompetitive Harms and Procompetitive Benefits</a:t>
            </a:r>
          </a:p>
        </p:txBody>
      </p:sp>
      <p:sp>
        <p:nvSpPr>
          <p:cNvPr id="25604" name="Content Placeholder 2"/>
          <p:cNvSpPr>
            <a:spLocks noGrp="1" noChangeArrowheads="1"/>
          </p:cNvSpPr>
          <p:nvPr>
            <p:ph idx="4294967295"/>
          </p:nvPr>
        </p:nvSpPr>
        <p:spPr>
          <a:xfrm>
            <a:off x="5393531" y="1425973"/>
            <a:ext cx="5604403" cy="5574902"/>
          </a:xfrm>
        </p:spPr>
        <p:txBody>
          <a:bodyPr>
            <a:normAutofit lnSpcReduction="10000"/>
          </a:bodyPr>
          <a:lstStyle/>
          <a:p>
            <a:pPr marL="0" indent="0">
              <a:lnSpc>
                <a:spcPct val="110000"/>
              </a:lnSpc>
              <a:buNone/>
            </a:pPr>
            <a:r>
              <a:rPr lang="en-US" altLang="en-US" sz="2400" b="1" dirty="0">
                <a:latin typeface="Times New Roman" pitchFamily="18" charset="0"/>
                <a:cs typeface="Times New Roman" pitchFamily="18" charset="0"/>
              </a:rPr>
              <a:t>         </a:t>
            </a:r>
            <a:r>
              <a:rPr lang="en-US" altLang="en-US" sz="2400" b="1" u="sng" dirty="0">
                <a:latin typeface="Times New Roman" pitchFamily="18" charset="0"/>
                <a:cs typeface="Times New Roman" pitchFamily="18" charset="0"/>
              </a:rPr>
              <a:t>Procompetitive Effects</a:t>
            </a:r>
          </a:p>
          <a:p>
            <a:pPr>
              <a:lnSpc>
                <a:spcPct val="110000"/>
              </a:lnSpc>
            </a:pPr>
            <a:r>
              <a:rPr lang="en-US" altLang="en-US" sz="1800" b="1" i="1" dirty="0">
                <a:latin typeface="Times New Roman" pitchFamily="18" charset="0"/>
                <a:cs typeface="Times New Roman" pitchFamily="18" charset="0"/>
              </a:rPr>
              <a:t>Sources of Efficiencies</a:t>
            </a:r>
          </a:p>
          <a:p>
            <a:pPr lvl="1">
              <a:lnSpc>
                <a:spcPct val="110000"/>
              </a:lnSpc>
            </a:pPr>
            <a:r>
              <a:rPr lang="en-US" altLang="en-US" sz="1600" dirty="0">
                <a:latin typeface="Times New Roman" pitchFamily="18" charset="0"/>
                <a:cs typeface="Times New Roman" pitchFamily="18" charset="0"/>
              </a:rPr>
              <a:t>Lower costs (production, distribution)</a:t>
            </a:r>
          </a:p>
          <a:p>
            <a:pPr lvl="1">
              <a:lnSpc>
                <a:spcPct val="110000"/>
              </a:lnSpc>
            </a:pPr>
            <a:r>
              <a:rPr lang="en-US" altLang="en-US" sz="1600" dirty="0">
                <a:latin typeface="Times New Roman" pitchFamily="18" charset="0"/>
                <a:cs typeface="Times New Roman" pitchFamily="18" charset="0"/>
              </a:rPr>
              <a:t>New and/or superior products or services</a:t>
            </a:r>
          </a:p>
          <a:p>
            <a:pPr lvl="2">
              <a:lnSpc>
                <a:spcPct val="110000"/>
              </a:lnSpc>
            </a:pPr>
            <a:r>
              <a:rPr lang="en-US" altLang="en-US" sz="1600" dirty="0">
                <a:latin typeface="Times New Roman" pitchFamily="18" charset="0"/>
                <a:cs typeface="Times New Roman" pitchFamily="18" charset="0"/>
              </a:rPr>
              <a:t>Including faster or superior innovation</a:t>
            </a:r>
          </a:p>
          <a:p>
            <a:pPr lvl="1">
              <a:lnSpc>
                <a:spcPct val="110000"/>
              </a:lnSpc>
            </a:pPr>
            <a:r>
              <a:rPr lang="en-US" altLang="en-US" sz="1600" dirty="0">
                <a:latin typeface="Times New Roman" pitchFamily="18" charset="0"/>
                <a:cs typeface="Times New Roman" pitchFamily="18" charset="0"/>
              </a:rPr>
              <a:t>Improving market incentives</a:t>
            </a:r>
          </a:p>
          <a:p>
            <a:pPr lvl="2">
              <a:lnSpc>
                <a:spcPct val="110000"/>
              </a:lnSpc>
            </a:pPr>
            <a:r>
              <a:rPr lang="en-US" altLang="en-US" sz="1600" dirty="0">
                <a:latin typeface="Times New Roman" pitchFamily="18" charset="0"/>
                <a:cs typeface="Times New Roman" pitchFamily="18" charset="0"/>
              </a:rPr>
              <a:t>Correcting market imperfections (e.g., free riding)</a:t>
            </a:r>
          </a:p>
          <a:p>
            <a:pPr>
              <a:lnSpc>
                <a:spcPct val="110000"/>
              </a:lnSpc>
            </a:pPr>
            <a:r>
              <a:rPr lang="en-US" altLang="en-US" sz="1800" dirty="0">
                <a:latin typeface="Times New Roman" pitchFamily="18" charset="0"/>
                <a:cs typeface="Times New Roman" pitchFamily="18" charset="0"/>
              </a:rPr>
              <a:t> </a:t>
            </a:r>
            <a:r>
              <a:rPr lang="en-US" altLang="en-US" sz="1800" b="1" i="1" dirty="0">
                <a:latin typeface="Times New Roman" pitchFamily="18" charset="0"/>
                <a:cs typeface="Times New Roman" pitchFamily="18" charset="0"/>
              </a:rPr>
              <a:t>Beneficial Consequences</a:t>
            </a:r>
          </a:p>
          <a:p>
            <a:pPr lvl="1">
              <a:lnSpc>
                <a:spcPct val="110000"/>
              </a:lnSpc>
            </a:pPr>
            <a:r>
              <a:rPr lang="en-US" altLang="en-US" sz="1600" dirty="0">
                <a:latin typeface="Times New Roman" pitchFamily="18" charset="0"/>
                <a:cs typeface="Times New Roman" pitchFamily="18" charset="0"/>
              </a:rPr>
              <a:t>Lower prices or lower quality-adjusted prices</a:t>
            </a:r>
          </a:p>
          <a:p>
            <a:pPr lvl="1">
              <a:lnSpc>
                <a:spcPct val="110000"/>
              </a:lnSpc>
            </a:pPr>
            <a:r>
              <a:rPr lang="en-US" altLang="en-US" sz="1600" dirty="0">
                <a:latin typeface="Times New Roman" pitchFamily="18" charset="0"/>
                <a:cs typeface="Times New Roman" pitchFamily="18" charset="0"/>
              </a:rPr>
              <a:t>Diminished incentives to coordinate with rivals</a:t>
            </a:r>
            <a:endParaRPr lang="en-US" altLang="en-US" sz="1600" b="1" i="1" dirty="0">
              <a:latin typeface="Times New Roman" pitchFamily="18" charset="0"/>
              <a:cs typeface="Times New Roman" pitchFamily="18" charset="0"/>
            </a:endParaRPr>
          </a:p>
          <a:p>
            <a:pPr>
              <a:lnSpc>
                <a:spcPct val="110000"/>
              </a:lnSpc>
            </a:pPr>
            <a:r>
              <a:rPr lang="en-US" altLang="en-US" sz="2000" b="1" i="1" dirty="0">
                <a:latin typeface="Times New Roman" pitchFamily="18" charset="0"/>
                <a:cs typeface="Times New Roman" pitchFamily="18" charset="0"/>
              </a:rPr>
              <a:t>Efficiency </a:t>
            </a:r>
            <a:r>
              <a:rPr lang="en-US" altLang="en-US" sz="2000" b="1" i="1" dirty="0" err="1">
                <a:latin typeface="Times New Roman" pitchFamily="18" charset="0"/>
                <a:cs typeface="Times New Roman" pitchFamily="18" charset="0"/>
              </a:rPr>
              <a:t>Cognizability</a:t>
            </a:r>
            <a:r>
              <a:rPr lang="en-US" altLang="en-US" sz="2000" b="1" i="1" dirty="0">
                <a:latin typeface="Times New Roman" pitchFamily="18" charset="0"/>
                <a:cs typeface="Times New Roman" pitchFamily="18" charset="0"/>
              </a:rPr>
              <a:t> requirements</a:t>
            </a:r>
          </a:p>
          <a:p>
            <a:pPr lvl="1">
              <a:lnSpc>
                <a:spcPct val="110000"/>
              </a:lnSpc>
            </a:pPr>
            <a:r>
              <a:rPr lang="en-US" altLang="en-US" sz="1600" dirty="0">
                <a:latin typeface="Times New Roman" pitchFamily="18" charset="0"/>
                <a:cs typeface="Times New Roman" pitchFamily="18" charset="0"/>
              </a:rPr>
              <a:t>Verifiable </a:t>
            </a:r>
          </a:p>
          <a:p>
            <a:pPr lvl="1">
              <a:lnSpc>
                <a:spcPct val="110000"/>
              </a:lnSpc>
            </a:pPr>
            <a:r>
              <a:rPr lang="en-US" altLang="en-US" sz="1600" dirty="0">
                <a:latin typeface="Times New Roman" pitchFamily="18" charset="0"/>
                <a:cs typeface="Times New Roman" pitchFamily="18" charset="0"/>
              </a:rPr>
              <a:t>Merger-Specific</a:t>
            </a:r>
          </a:p>
          <a:p>
            <a:pPr lvl="1">
              <a:lnSpc>
                <a:spcPct val="110000"/>
              </a:lnSpc>
            </a:pPr>
            <a:r>
              <a:rPr lang="en-US" altLang="en-US" sz="1600" dirty="0">
                <a:latin typeface="Times New Roman" pitchFamily="18" charset="0"/>
                <a:cs typeface="Times New Roman" pitchFamily="18" charset="0"/>
              </a:rPr>
              <a:t>Sufficient to prevent price increases</a:t>
            </a:r>
          </a:p>
          <a:p>
            <a:pPr>
              <a:lnSpc>
                <a:spcPct val="110000"/>
              </a:lnSpc>
            </a:pPr>
            <a:r>
              <a:rPr lang="en-US" altLang="en-US" sz="2400" dirty="0">
                <a:latin typeface="Times New Roman" pitchFamily="18" charset="0"/>
                <a:cs typeface="Times New Roman" pitchFamily="18" charset="0"/>
              </a:rPr>
              <a:t>Result</a:t>
            </a:r>
            <a:r>
              <a:rPr lang="en-US" altLang="en-US" sz="2400" i="1" dirty="0">
                <a:latin typeface="Times New Roman" pitchFamily="18" charset="0"/>
                <a:cs typeface="Times New Roman" pitchFamily="18" charset="0"/>
              </a:rPr>
              <a:t>: </a:t>
            </a:r>
            <a:r>
              <a:rPr lang="en-US" altLang="en-US" sz="2400" b="1" i="1" dirty="0">
                <a:solidFill>
                  <a:srgbClr val="CC3300"/>
                </a:solidFill>
                <a:latin typeface="Times New Roman" pitchFamily="18" charset="0"/>
                <a:cs typeface="Times New Roman" pitchFamily="18" charset="0"/>
              </a:rPr>
              <a:t>Downward pricing pressure</a:t>
            </a:r>
          </a:p>
        </p:txBody>
      </p:sp>
      <p:sp>
        <p:nvSpPr>
          <p:cNvPr id="25605" name="Slide Number Placeholder 3"/>
          <p:cNvSpPr txBox="1">
            <a:spLocks noGrp="1"/>
          </p:cNvSpPr>
          <p:nvPr/>
        </p:nvSpPr>
        <p:spPr bwMode="auto">
          <a:xfrm>
            <a:off x="8737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fld id="{F41D9E91-1A93-443C-BC20-41088924C79B}" type="slidenum">
              <a:rPr lang="en-US" altLang="en-US" sz="1400"/>
              <a:pPr algn="r" eaLnBrk="1" hangingPunct="1">
                <a:spcBef>
                  <a:spcPct val="0"/>
                </a:spcBef>
                <a:buFontTx/>
                <a:buNone/>
              </a:pPr>
              <a:t>43</a:t>
            </a:fld>
            <a:endParaRPr lang="en-US" altLang="en-US" sz="1400"/>
          </a:p>
        </p:txBody>
      </p:sp>
      <p:sp>
        <p:nvSpPr>
          <p:cNvPr id="6" name="Content Placeholder 2">
            <a:extLst>
              <a:ext uri="{FF2B5EF4-FFF2-40B4-BE49-F238E27FC236}">
                <a16:creationId xmlns:a16="http://schemas.microsoft.com/office/drawing/2014/main" id="{A2E92E96-5854-46CC-BDE4-8ECC1CF5B4C1}"/>
              </a:ext>
            </a:extLst>
          </p:cNvPr>
          <p:cNvSpPr txBox="1">
            <a:spLocks noChangeArrowheads="1"/>
          </p:cNvSpPr>
          <p:nvPr/>
        </p:nvSpPr>
        <p:spPr>
          <a:xfrm>
            <a:off x="349250" y="1563689"/>
            <a:ext cx="4756150" cy="4724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2400" b="1" dirty="0"/>
              <a:t>            </a:t>
            </a:r>
            <a:r>
              <a:rPr lang="en-US" altLang="en-US" sz="2400" b="1" u="sng" dirty="0"/>
              <a:t>Anticompetitive Effects</a:t>
            </a:r>
          </a:p>
          <a:p>
            <a:pPr lvl="1"/>
            <a:r>
              <a:rPr lang="en-US" altLang="en-US" sz="2000" b="1" i="1" dirty="0"/>
              <a:t>Unilateral Effects</a:t>
            </a:r>
          </a:p>
          <a:p>
            <a:pPr lvl="2"/>
            <a:r>
              <a:rPr lang="en-US" altLang="en-US" sz="1800" dirty="0"/>
              <a:t>Creation of market power or dominance/monopoly </a:t>
            </a:r>
          </a:p>
          <a:p>
            <a:pPr lvl="2"/>
            <a:r>
              <a:rPr lang="en-US" altLang="en-US" sz="1800" dirty="0"/>
              <a:t>Reduction in significant head-to-head competition between merging firms</a:t>
            </a:r>
          </a:p>
          <a:p>
            <a:pPr lvl="1"/>
            <a:r>
              <a:rPr lang="en-US" altLang="en-US" sz="2000" b="1" i="1" dirty="0"/>
              <a:t>Coordinated Effects</a:t>
            </a:r>
          </a:p>
          <a:p>
            <a:pPr lvl="2"/>
            <a:r>
              <a:rPr lang="en-US" altLang="en-US" sz="1800" dirty="0"/>
              <a:t>Express collusive agreement</a:t>
            </a:r>
          </a:p>
          <a:p>
            <a:pPr lvl="2"/>
            <a:r>
              <a:rPr lang="en-US" altLang="en-US" sz="1800" dirty="0"/>
              <a:t>Tacit agreement </a:t>
            </a:r>
          </a:p>
          <a:p>
            <a:pPr lvl="2"/>
            <a:r>
              <a:rPr lang="en-US" altLang="en-US" sz="1800" dirty="0"/>
              <a:t>Parallel accommodating conduct (conscious parallelism)</a:t>
            </a:r>
          </a:p>
          <a:p>
            <a:pPr lvl="1"/>
            <a:r>
              <a:rPr lang="en-US" altLang="en-US" sz="2000" b="1" i="1" dirty="0"/>
              <a:t>Exclusionary Effects</a:t>
            </a:r>
          </a:p>
          <a:p>
            <a:pPr lvl="2"/>
            <a:r>
              <a:rPr lang="en-US" altLang="en-US" sz="1800" dirty="0"/>
              <a:t>Raising rivals’ costs</a:t>
            </a:r>
          </a:p>
          <a:p>
            <a:pPr lvl="2"/>
            <a:r>
              <a:rPr lang="en-US" altLang="en-US" sz="1800" dirty="0"/>
              <a:t>Customer/Input foreclosure</a:t>
            </a:r>
          </a:p>
          <a:p>
            <a:r>
              <a:rPr lang="en-US" altLang="en-US" sz="2400" dirty="0"/>
              <a:t>Result</a:t>
            </a:r>
            <a:r>
              <a:rPr lang="en-US" altLang="en-US" sz="2400" i="1" dirty="0"/>
              <a:t>: </a:t>
            </a:r>
            <a:r>
              <a:rPr lang="en-US" altLang="en-US" sz="2400" b="1" i="1" dirty="0">
                <a:solidFill>
                  <a:srgbClr val="CC3300"/>
                </a:solidFill>
              </a:rPr>
              <a:t>Upward pricing pressure</a:t>
            </a:r>
          </a:p>
          <a:p>
            <a:endParaRPr lang="en-US" altLang="en-US" dirty="0"/>
          </a:p>
        </p:txBody>
      </p:sp>
    </p:spTree>
    <p:extLst>
      <p:ext uri="{BB962C8B-B14F-4D97-AF65-F5344CB8AC3E}">
        <p14:creationId xmlns:p14="http://schemas.microsoft.com/office/powerpoint/2010/main" val="31938803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8832"/>
          </a:xfrm>
        </p:spPr>
        <p:txBody>
          <a:bodyPr>
            <a:normAutofit/>
          </a:bodyPr>
          <a:lstStyle/>
          <a:p>
            <a:r>
              <a:rPr lang="en-US" sz="3200" dirty="0"/>
              <a:t>Unilateral vs Coordinated: Technical Distinction</a:t>
            </a:r>
          </a:p>
        </p:txBody>
      </p:sp>
      <p:sp>
        <p:nvSpPr>
          <p:cNvPr id="4" name="TextBox 3"/>
          <p:cNvSpPr txBox="1"/>
          <p:nvPr/>
        </p:nvSpPr>
        <p:spPr>
          <a:xfrm>
            <a:off x="807720" y="1565932"/>
            <a:ext cx="7499871" cy="3416320"/>
          </a:xfrm>
          <a:prstGeom prst="rect">
            <a:avLst/>
          </a:prstGeom>
          <a:noFill/>
        </p:spPr>
        <p:txBody>
          <a:bodyPr wrap="square" rtlCol="0">
            <a:spAutoFit/>
          </a:bodyPr>
          <a:lstStyle/>
          <a:p>
            <a:r>
              <a:rPr lang="en-US" sz="2400" u="sng" dirty="0">
                <a:solidFill>
                  <a:srgbClr val="C00000"/>
                </a:solidFill>
              </a:rPr>
              <a:t>Unilateral Effects</a:t>
            </a:r>
            <a:r>
              <a:rPr lang="en-US" sz="2400" dirty="0">
                <a:solidFill>
                  <a:srgbClr val="C00000"/>
                </a:solidFill>
              </a:rPr>
              <a:t>: </a:t>
            </a:r>
            <a:r>
              <a:rPr lang="en-US" sz="2400" dirty="0"/>
              <a:t>Enhance market power by </a:t>
            </a:r>
            <a:br>
              <a:rPr lang="en-US" sz="2400" dirty="0"/>
            </a:br>
            <a:r>
              <a:rPr lang="en-US" sz="2400" dirty="0"/>
              <a:t>eliminating head-to-head competition between merging firms, </a:t>
            </a:r>
            <a:r>
              <a:rPr lang="en-US" sz="2400" i="1" dirty="0">
                <a:solidFill>
                  <a:srgbClr val="C00000"/>
                </a:solidFill>
              </a:rPr>
              <a:t>even if the merger causes no changes in the way other firms behave</a:t>
            </a:r>
            <a:r>
              <a:rPr lang="en-US" sz="2400" dirty="0"/>
              <a:t>.  </a:t>
            </a:r>
            <a:endParaRPr lang="en-US" sz="2400" dirty="0">
              <a:solidFill>
                <a:srgbClr val="C00000"/>
              </a:solidFill>
              <a:highlight>
                <a:srgbClr val="FFFF00"/>
              </a:highlight>
            </a:endParaRPr>
          </a:p>
          <a:p>
            <a:endParaRPr lang="en-US" sz="2400" dirty="0"/>
          </a:p>
          <a:p>
            <a:r>
              <a:rPr lang="en-US" sz="2400" u="sng" dirty="0">
                <a:solidFill>
                  <a:srgbClr val="C00000"/>
                </a:solidFill>
              </a:rPr>
              <a:t>Coordinated Effects</a:t>
            </a:r>
            <a:r>
              <a:rPr lang="en-US" sz="2400" dirty="0">
                <a:solidFill>
                  <a:srgbClr val="C00000"/>
                </a:solidFill>
              </a:rPr>
              <a:t>: </a:t>
            </a:r>
            <a:r>
              <a:rPr lang="en-US" sz="2400" dirty="0"/>
              <a:t>Enhance market power by </a:t>
            </a:r>
            <a:br>
              <a:rPr lang="en-US" sz="2400" dirty="0"/>
            </a:br>
            <a:r>
              <a:rPr lang="en-US" sz="2400" dirty="0"/>
              <a:t>increasing the </a:t>
            </a:r>
            <a:r>
              <a:rPr lang="en-US" sz="2400" i="1" dirty="0">
                <a:solidFill>
                  <a:srgbClr val="C00000"/>
                </a:solidFill>
              </a:rPr>
              <a:t>risk of coordinated, accommodating, or interdependent behavior among some or all rivals in the market </a:t>
            </a:r>
            <a:r>
              <a:rPr lang="en-US" sz="2400" i="1" dirty="0"/>
              <a:t>. </a:t>
            </a:r>
            <a:endParaRPr lang="en-US" sz="2400" dirty="0">
              <a:solidFill>
                <a:srgbClr val="00B0F0"/>
              </a:solidFill>
            </a:endParaRPr>
          </a:p>
        </p:txBody>
      </p:sp>
      <p:sp>
        <p:nvSpPr>
          <p:cNvPr id="6" name="Slide Number Placeholder 5"/>
          <p:cNvSpPr>
            <a:spLocks noGrp="1"/>
          </p:cNvSpPr>
          <p:nvPr>
            <p:ph type="sldNum" sz="quarter" idx="12"/>
          </p:nvPr>
        </p:nvSpPr>
        <p:spPr/>
        <p:txBody>
          <a:bodyPr/>
          <a:lstStyle/>
          <a:p>
            <a:fld id="{A3FA0A93-60EE-4E9D-852F-604094E61050}" type="slidenum">
              <a:rPr lang="en-US" smtClean="0"/>
              <a:t>44</a:t>
            </a:fld>
            <a:endParaRPr lang="en-US"/>
          </a:p>
        </p:txBody>
      </p:sp>
    </p:spTree>
    <p:extLst>
      <p:ext uri="{BB962C8B-B14F-4D97-AF65-F5344CB8AC3E}">
        <p14:creationId xmlns:p14="http://schemas.microsoft.com/office/powerpoint/2010/main" val="427087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a:xfrm>
            <a:off x="961534" y="1122363"/>
            <a:ext cx="9706466" cy="2387600"/>
          </a:xfrm>
        </p:spPr>
        <p:txBody>
          <a:bodyPr>
            <a:normAutofit/>
          </a:bodyPr>
          <a:lstStyle/>
          <a:p>
            <a:r>
              <a:rPr lang="en-US" altLang="en-US" dirty="0">
                <a:latin typeface="Times New Roman" pitchFamily="18" charset="0"/>
                <a:cs typeface="Times New Roman" pitchFamily="18" charset="0"/>
              </a:rPr>
              <a:t>The Current Structural Presumption </a:t>
            </a:r>
            <a:br>
              <a:rPr lang="en-US" altLang="en-US" dirty="0">
                <a:latin typeface="Times New Roman" pitchFamily="18" charset="0"/>
                <a:cs typeface="Times New Roman" pitchFamily="18" charset="0"/>
              </a:rPr>
            </a:br>
            <a:br>
              <a:rPr lang="en-US" altLang="en-US" dirty="0">
                <a:latin typeface="Times New Roman" pitchFamily="18" charset="0"/>
                <a:cs typeface="Times New Roman" pitchFamily="18" charset="0"/>
              </a:rPr>
            </a:br>
            <a:r>
              <a:rPr lang="en-US" altLang="en-US" dirty="0">
                <a:latin typeface="Times New Roman" pitchFamily="18" charset="0"/>
                <a:cs typeface="Times New Roman" pitchFamily="18" charset="0"/>
              </a:rPr>
              <a:t>Concentration, Safe Harbors and </a:t>
            </a:r>
            <a:br>
              <a:rPr lang="en-US" altLang="en-US" dirty="0">
                <a:latin typeface="Times New Roman" pitchFamily="18" charset="0"/>
                <a:cs typeface="Times New Roman" pitchFamily="18" charset="0"/>
              </a:rPr>
            </a:br>
            <a:r>
              <a:rPr lang="en-US" altLang="en-US" dirty="0">
                <a:latin typeface="Times New Roman" pitchFamily="18" charset="0"/>
                <a:cs typeface="Times New Roman" pitchFamily="18" charset="0"/>
              </a:rPr>
              <a:t>Anticompetitive Presumptions </a:t>
            </a:r>
          </a:p>
        </p:txBody>
      </p:sp>
      <p:sp>
        <p:nvSpPr>
          <p:cNvPr id="40963" name="Rectangle 5"/>
          <p:cNvSpPr>
            <a:spLocks noGrp="1" noChangeArrowheads="1"/>
          </p:cNvSpPr>
          <p:nvPr>
            <p:ph type="subTitle" idx="1"/>
          </p:nvPr>
        </p:nvSpPr>
        <p:spPr>
          <a:xfrm>
            <a:off x="1422400" y="3886200"/>
            <a:ext cx="8550275" cy="2552700"/>
          </a:xfrm>
        </p:spPr>
        <p:txBody>
          <a:bodyPr>
            <a:normAutofit/>
          </a:bodyPr>
          <a:lstStyle/>
          <a:p>
            <a:r>
              <a:rPr lang="en-US" altLang="en-US" dirty="0">
                <a:solidFill>
                  <a:srgbClr val="C00000"/>
                </a:solidFill>
                <a:latin typeface="Times New Roman" pitchFamily="18" charset="0"/>
                <a:cs typeface="Times New Roman" pitchFamily="18" charset="0"/>
              </a:rPr>
              <a:t> </a:t>
            </a:r>
          </a:p>
        </p:txBody>
      </p:sp>
    </p:spTree>
    <p:extLst>
      <p:ext uri="{BB962C8B-B14F-4D97-AF65-F5344CB8AC3E}">
        <p14:creationId xmlns:p14="http://schemas.microsoft.com/office/powerpoint/2010/main" val="4145941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noChangeArrowheads="1"/>
          </p:cNvSpPr>
          <p:nvPr>
            <p:ph type="title"/>
          </p:nvPr>
        </p:nvSpPr>
        <p:spPr>
          <a:xfrm>
            <a:off x="714592" y="74413"/>
            <a:ext cx="10972800" cy="1325563"/>
          </a:xfrm>
        </p:spPr>
        <p:txBody>
          <a:bodyPr>
            <a:normAutofit/>
          </a:bodyPr>
          <a:lstStyle/>
          <a:p>
            <a:r>
              <a:rPr lang="en-US" altLang="en-US" dirty="0"/>
              <a:t>Overview of HMGs’ Analytic Steps</a:t>
            </a:r>
          </a:p>
        </p:txBody>
      </p:sp>
      <p:sp>
        <p:nvSpPr>
          <p:cNvPr id="24579" name="Content Placeholder 2"/>
          <p:cNvSpPr>
            <a:spLocks noGrp="1"/>
          </p:cNvSpPr>
          <p:nvPr>
            <p:ph idx="1"/>
          </p:nvPr>
        </p:nvSpPr>
        <p:spPr>
          <a:xfrm>
            <a:off x="439156" y="1247875"/>
            <a:ext cx="10972800" cy="5029200"/>
          </a:xfrm>
        </p:spPr>
        <p:txBody>
          <a:bodyPr>
            <a:normAutofit lnSpcReduction="10000"/>
          </a:bodyPr>
          <a:lstStyle/>
          <a:p>
            <a:pPr>
              <a:defRPr/>
            </a:pPr>
            <a:r>
              <a:rPr lang="en-US" altLang="en-US" sz="2000" b="1" i="1" dirty="0">
                <a:solidFill>
                  <a:srgbClr val="C00000"/>
                </a:solidFill>
              </a:rPr>
              <a:t>Assess Market Definition </a:t>
            </a:r>
            <a:r>
              <a:rPr lang="en-US" altLang="en-US" sz="2000" dirty="0"/>
              <a:t>(</a:t>
            </a:r>
            <a:r>
              <a:rPr lang="en-US" sz="2000" dirty="0"/>
              <a:t>§§3-4)</a:t>
            </a:r>
            <a:endParaRPr lang="en-US" altLang="en-US" sz="2000" b="1" i="1" dirty="0">
              <a:solidFill>
                <a:srgbClr val="C00000"/>
              </a:solidFill>
            </a:endParaRPr>
          </a:p>
          <a:p>
            <a:pPr lvl="1">
              <a:defRPr/>
            </a:pPr>
            <a:r>
              <a:rPr lang="en-US" altLang="en-US" sz="1800" dirty="0"/>
              <a:t>Define relevant market </a:t>
            </a:r>
            <a:r>
              <a:rPr lang="en-US" altLang="en-US" sz="1800" b="1" dirty="0">
                <a:solidFill>
                  <a:srgbClr val="0070C0"/>
                </a:solidFill>
                <a:highlight>
                  <a:srgbClr val="FFFF00"/>
                </a:highlight>
              </a:rPr>
              <a:t>(SSNIP - Hypo </a:t>
            </a:r>
            <a:r>
              <a:rPr lang="en-US" altLang="en-US" sz="1800" b="1" dirty="0" err="1">
                <a:solidFill>
                  <a:srgbClr val="0070C0"/>
                </a:solidFill>
                <a:highlight>
                  <a:srgbClr val="FFFF00"/>
                </a:highlight>
              </a:rPr>
              <a:t>Monop</a:t>
            </a:r>
            <a:r>
              <a:rPr lang="en-US" altLang="en-US" sz="1800" b="1" dirty="0">
                <a:solidFill>
                  <a:srgbClr val="0070C0"/>
                </a:solidFill>
                <a:highlight>
                  <a:srgbClr val="FFFF00"/>
                </a:highlight>
              </a:rPr>
              <a:t> Test)</a:t>
            </a:r>
          </a:p>
          <a:p>
            <a:pPr lvl="1">
              <a:defRPr/>
            </a:pPr>
            <a:r>
              <a:rPr lang="en-US" altLang="en-US" sz="1800" dirty="0"/>
              <a:t>Identify targeted customers &amp; price discrimination markets</a:t>
            </a:r>
            <a:endParaRPr lang="en-US" sz="1800" dirty="0"/>
          </a:p>
          <a:p>
            <a:pPr>
              <a:defRPr/>
            </a:pPr>
            <a:r>
              <a:rPr lang="en-US" altLang="en-US" sz="2000" b="1" i="1" dirty="0">
                <a:solidFill>
                  <a:srgbClr val="C00000"/>
                </a:solidFill>
              </a:rPr>
              <a:t>Assess &amp; Calculate Mkt Shares, Concentration &amp; </a:t>
            </a:r>
            <a:r>
              <a:rPr lang="en-US" altLang="en-US" sz="2000" b="1" i="1" dirty="0">
                <a:solidFill>
                  <a:srgbClr val="00B050"/>
                </a:solidFill>
              </a:rPr>
              <a:t>Structural Presumption</a:t>
            </a:r>
            <a:r>
              <a:rPr lang="en-US" altLang="en-US" sz="2000" dirty="0"/>
              <a:t>(</a:t>
            </a:r>
            <a:r>
              <a:rPr lang="en-US" sz="2000" dirty="0"/>
              <a:t>§5)</a:t>
            </a:r>
          </a:p>
          <a:p>
            <a:pPr lvl="1">
              <a:defRPr/>
            </a:pPr>
            <a:r>
              <a:rPr lang="en-US" altLang="en-US" sz="1800" dirty="0"/>
              <a:t>Identify market participants; calculate market shares and market concentration </a:t>
            </a:r>
            <a:r>
              <a:rPr lang="en-US" altLang="en-US" sz="1800" b="1" dirty="0">
                <a:solidFill>
                  <a:srgbClr val="0070C0"/>
                </a:solidFill>
                <a:highlight>
                  <a:srgbClr val="FFFF00"/>
                </a:highlight>
              </a:rPr>
              <a:t>(HHI)</a:t>
            </a:r>
            <a:endParaRPr lang="en-US" altLang="en-US" sz="1600" b="1" i="1" dirty="0">
              <a:solidFill>
                <a:srgbClr val="0070C0"/>
              </a:solidFill>
              <a:highlight>
                <a:srgbClr val="FFFF00"/>
              </a:highlight>
            </a:endParaRPr>
          </a:p>
          <a:p>
            <a:pPr>
              <a:defRPr/>
            </a:pPr>
            <a:r>
              <a:rPr lang="en-US" altLang="en-US" sz="2000" b="1" i="1" dirty="0">
                <a:solidFill>
                  <a:srgbClr val="C00000"/>
                </a:solidFill>
              </a:rPr>
              <a:t>Evaluate Likely Competitive Effects relative to no-merger but-for-world </a:t>
            </a:r>
            <a:r>
              <a:rPr lang="en-US" altLang="en-US" sz="2000" dirty="0"/>
              <a:t>(</a:t>
            </a:r>
            <a:r>
              <a:rPr lang="en-US" sz="2000" dirty="0"/>
              <a:t>§§6-7)</a:t>
            </a:r>
            <a:endParaRPr lang="en-US" altLang="en-US" sz="2000" b="1" i="1" dirty="0">
              <a:solidFill>
                <a:srgbClr val="C00000"/>
              </a:solidFill>
            </a:endParaRPr>
          </a:p>
          <a:p>
            <a:pPr lvl="1">
              <a:defRPr/>
            </a:pPr>
            <a:r>
              <a:rPr lang="en-US" altLang="en-US" sz="1800" dirty="0"/>
              <a:t>Unilateral, Coordinated, Exclusionary effects</a:t>
            </a:r>
          </a:p>
          <a:p>
            <a:pPr lvl="1">
              <a:defRPr/>
            </a:pPr>
            <a:r>
              <a:rPr lang="en-US" altLang="en-US" sz="1800" b="1" dirty="0">
                <a:solidFill>
                  <a:srgbClr val="0070C0"/>
                </a:solidFill>
                <a:highlight>
                  <a:srgbClr val="FFFF00"/>
                </a:highlight>
              </a:rPr>
              <a:t>UPP, GUPPIs </a:t>
            </a:r>
            <a:r>
              <a:rPr lang="en-US" altLang="en-US" sz="1800" b="1" i="1" dirty="0">
                <a:solidFill>
                  <a:srgbClr val="0070C0"/>
                </a:solidFill>
                <a:highlight>
                  <a:srgbClr val="FFFF00"/>
                </a:highlight>
              </a:rPr>
              <a:t>(unilateral)</a:t>
            </a:r>
            <a:r>
              <a:rPr lang="en-US" altLang="en-US" sz="1800" b="1" dirty="0">
                <a:solidFill>
                  <a:srgbClr val="0070C0"/>
                </a:solidFill>
                <a:highlight>
                  <a:srgbClr val="FFFF00"/>
                </a:highlight>
              </a:rPr>
              <a:t>; delta HHIs </a:t>
            </a:r>
            <a:r>
              <a:rPr lang="en-US" altLang="en-US" sz="1800" b="1" i="1" dirty="0">
                <a:solidFill>
                  <a:srgbClr val="0070C0"/>
                </a:solidFill>
                <a:highlight>
                  <a:srgbClr val="FFFF00"/>
                </a:highlight>
              </a:rPr>
              <a:t>(coordinated)</a:t>
            </a:r>
            <a:r>
              <a:rPr lang="en-US" altLang="en-US" sz="1800" dirty="0"/>
              <a:t> </a:t>
            </a:r>
          </a:p>
          <a:p>
            <a:pPr>
              <a:defRPr/>
            </a:pPr>
            <a:r>
              <a:rPr lang="en-US" altLang="en-US" sz="2000" b="1" i="1" dirty="0">
                <a:solidFill>
                  <a:srgbClr val="C00000"/>
                </a:solidFill>
              </a:rPr>
              <a:t>Assess Other Constraints on Market Power</a:t>
            </a:r>
          </a:p>
          <a:p>
            <a:pPr lvl="1">
              <a:defRPr/>
            </a:pPr>
            <a:r>
              <a:rPr lang="en-US" altLang="en-US" sz="1800" dirty="0"/>
              <a:t>Ease of entry and expansion (</a:t>
            </a:r>
            <a:r>
              <a:rPr lang="en-US" sz="1800" dirty="0"/>
              <a:t>§9) </a:t>
            </a:r>
            <a:r>
              <a:rPr lang="en-US" sz="1800" b="1" dirty="0">
                <a:solidFill>
                  <a:srgbClr val="0070C0"/>
                </a:solidFill>
                <a:highlight>
                  <a:srgbClr val="FFFF00"/>
                </a:highlight>
              </a:rPr>
              <a:t>(MVS)</a:t>
            </a:r>
            <a:endParaRPr lang="en-US" altLang="en-US" sz="1800" b="1" dirty="0">
              <a:solidFill>
                <a:srgbClr val="0070C0"/>
              </a:solidFill>
              <a:highlight>
                <a:srgbClr val="FFFF00"/>
              </a:highlight>
            </a:endParaRPr>
          </a:p>
          <a:p>
            <a:pPr lvl="1">
              <a:defRPr/>
            </a:pPr>
            <a:r>
              <a:rPr lang="en-US" altLang="en-US" sz="1800" dirty="0"/>
              <a:t>Powerful buyers (</a:t>
            </a:r>
            <a:r>
              <a:rPr lang="en-US" sz="1800" dirty="0"/>
              <a:t>§8)</a:t>
            </a:r>
            <a:endParaRPr lang="en-US" altLang="en-US" sz="1800" dirty="0"/>
          </a:p>
          <a:p>
            <a:pPr>
              <a:defRPr/>
            </a:pPr>
            <a:r>
              <a:rPr lang="en-US" altLang="en-US" sz="2000" b="1" i="1" dirty="0">
                <a:solidFill>
                  <a:srgbClr val="C00000"/>
                </a:solidFill>
              </a:rPr>
              <a:t>Identify and Assess Cognizable Efficiencies </a:t>
            </a:r>
            <a:r>
              <a:rPr lang="en-US" altLang="en-US" sz="2000" dirty="0"/>
              <a:t>(</a:t>
            </a:r>
            <a:r>
              <a:rPr lang="en-US" sz="2000" dirty="0"/>
              <a:t>§10)</a:t>
            </a:r>
            <a:br>
              <a:rPr lang="en-US" sz="2000" dirty="0"/>
            </a:br>
            <a:r>
              <a:rPr lang="en-US" sz="2000" dirty="0"/>
              <a:t>             </a:t>
            </a:r>
            <a:r>
              <a:rPr lang="en-US" sz="1800" b="1" dirty="0">
                <a:solidFill>
                  <a:srgbClr val="0070C0"/>
                </a:solidFill>
                <a:highlight>
                  <a:srgbClr val="FFFF00"/>
                </a:highlight>
              </a:rPr>
              <a:t>(merger-specificity; DPP)</a:t>
            </a:r>
            <a:endParaRPr lang="en-US" altLang="en-US" sz="2000" b="1" i="1" dirty="0">
              <a:solidFill>
                <a:srgbClr val="0070C0"/>
              </a:solidFill>
              <a:highlight>
                <a:srgbClr val="FFFF00"/>
              </a:highlight>
            </a:endParaRPr>
          </a:p>
          <a:p>
            <a:pPr>
              <a:defRPr/>
            </a:pPr>
            <a:r>
              <a:rPr lang="en-US" altLang="en-US" sz="2000" b="1" i="1" dirty="0">
                <a:solidFill>
                  <a:srgbClr val="C00000"/>
                </a:solidFill>
              </a:rPr>
              <a:t>Examine Various other Issues </a:t>
            </a:r>
            <a:r>
              <a:rPr lang="en-US" altLang="en-US" sz="2000" dirty="0"/>
              <a:t>(</a:t>
            </a:r>
            <a:r>
              <a:rPr lang="en-US" sz="2000" dirty="0"/>
              <a:t>§§11-12)</a:t>
            </a:r>
            <a:endParaRPr lang="en-US" altLang="en-US" sz="2000" b="1" i="1" dirty="0">
              <a:solidFill>
                <a:srgbClr val="C00000"/>
              </a:solidFill>
            </a:endParaRPr>
          </a:p>
          <a:p>
            <a:pPr lvl="1">
              <a:defRPr/>
            </a:pPr>
            <a:r>
              <a:rPr lang="en-US" altLang="en-US" sz="1800" dirty="0"/>
              <a:t>Failure/exiting assets; partial acquisitions </a:t>
            </a:r>
            <a:r>
              <a:rPr lang="en-US" altLang="en-US" sz="1800" b="1" dirty="0">
                <a:solidFill>
                  <a:srgbClr val="0070C0"/>
                </a:solidFill>
                <a:highlight>
                  <a:srgbClr val="FFFF00"/>
                </a:highlight>
              </a:rPr>
              <a:t>(</a:t>
            </a:r>
            <a:r>
              <a:rPr lang="en-US" altLang="en-US" sz="1800" b="1" dirty="0" err="1">
                <a:solidFill>
                  <a:srgbClr val="0070C0"/>
                </a:solidFill>
                <a:highlight>
                  <a:srgbClr val="FFFF00"/>
                </a:highlight>
              </a:rPr>
              <a:t>mHHI</a:t>
            </a:r>
            <a:r>
              <a:rPr lang="en-US" altLang="en-US" sz="1800" b="1" dirty="0">
                <a:solidFill>
                  <a:srgbClr val="0070C0"/>
                </a:solidFill>
                <a:highlight>
                  <a:srgbClr val="FFFF00"/>
                </a:highlight>
              </a:rPr>
              <a:t>)</a:t>
            </a:r>
            <a:r>
              <a:rPr lang="en-US" altLang="en-US" sz="1800" dirty="0"/>
              <a:t> </a:t>
            </a:r>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DD0E5C66-5548-4C3E-BD3A-A7BC51974C39}" type="slidenum">
              <a:rPr lang="en-US" altLang="en-US" sz="1400" smtClean="0"/>
              <a:pPr>
                <a:spcBef>
                  <a:spcPct val="0"/>
                </a:spcBef>
                <a:buFontTx/>
                <a:buNone/>
              </a:pPr>
              <a:t>46</a:t>
            </a:fld>
            <a:endParaRPr lang="en-US" altLang="en-US" sz="1400"/>
          </a:p>
        </p:txBody>
      </p:sp>
      <p:sp>
        <p:nvSpPr>
          <p:cNvPr id="5" name="TextBox 4">
            <a:extLst>
              <a:ext uri="{FF2B5EF4-FFF2-40B4-BE49-F238E27FC236}">
                <a16:creationId xmlns:a16="http://schemas.microsoft.com/office/drawing/2014/main" id="{96BC6561-F504-4ED4-A674-E3CA210CA58E}"/>
              </a:ext>
            </a:extLst>
          </p:cNvPr>
          <p:cNvSpPr txBox="1"/>
          <p:nvPr/>
        </p:nvSpPr>
        <p:spPr>
          <a:xfrm>
            <a:off x="7353614" y="5551197"/>
            <a:ext cx="2426795"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 15</a:t>
            </a:r>
            <a:endParaRPr lang="en-US" b="1" dirty="0">
              <a:solidFill>
                <a:srgbClr val="0070C0"/>
              </a:solidFill>
              <a:highlight>
                <a:srgbClr val="FFFF00"/>
              </a:highlight>
            </a:endParaRPr>
          </a:p>
        </p:txBody>
      </p:sp>
      <p:cxnSp>
        <p:nvCxnSpPr>
          <p:cNvPr id="6" name="Straight Arrow Connector 5">
            <a:extLst>
              <a:ext uri="{FF2B5EF4-FFF2-40B4-BE49-F238E27FC236}">
                <a16:creationId xmlns:a16="http://schemas.microsoft.com/office/drawing/2014/main" id="{4E60FC13-32C3-496A-9090-336698B396B9}"/>
              </a:ext>
            </a:extLst>
          </p:cNvPr>
          <p:cNvCxnSpPr>
            <a:cxnSpLocks/>
          </p:cNvCxnSpPr>
          <p:nvPr/>
        </p:nvCxnSpPr>
        <p:spPr>
          <a:xfrm flipH="1" flipV="1">
            <a:off x="5953949" y="4984220"/>
            <a:ext cx="1009650" cy="56204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58F01D3-8850-4DD2-AAAD-BE08E85A63FD}"/>
              </a:ext>
            </a:extLst>
          </p:cNvPr>
          <p:cNvCxnSpPr>
            <a:cxnSpLocks/>
          </p:cNvCxnSpPr>
          <p:nvPr/>
        </p:nvCxnSpPr>
        <p:spPr>
          <a:xfrm flipH="1" flipV="1">
            <a:off x="5742848" y="5501463"/>
            <a:ext cx="1078723" cy="31101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DB31698-883C-494F-B925-AA26ECB8A0F4}"/>
              </a:ext>
            </a:extLst>
          </p:cNvPr>
          <p:cNvSpPr txBox="1"/>
          <p:nvPr/>
        </p:nvSpPr>
        <p:spPr>
          <a:xfrm>
            <a:off x="7939121" y="3429000"/>
            <a:ext cx="3813723" cy="923330"/>
          </a:xfrm>
          <a:prstGeom prst="rect">
            <a:avLst/>
          </a:prstGeom>
          <a:noFill/>
          <a:ln w="57150">
            <a:solidFill>
              <a:srgbClr val="0070C0"/>
            </a:solidFill>
          </a:ln>
        </p:spPr>
        <p:txBody>
          <a:bodyPr wrap="square" rtlCol="0">
            <a:spAutoFit/>
          </a:bodyPr>
          <a:lstStyle/>
          <a:p>
            <a:pPr algn="ctr"/>
            <a:r>
              <a:rPr lang="en-US" b="1" dirty="0">
                <a:solidFill>
                  <a:srgbClr val="0070C0"/>
                </a:solidFill>
              </a:rPr>
              <a:t>Coordinated - Topic 12</a:t>
            </a:r>
          </a:p>
          <a:p>
            <a:pPr algn="ctr"/>
            <a:r>
              <a:rPr lang="en-US" b="1" dirty="0">
                <a:solidFill>
                  <a:srgbClr val="0070C0"/>
                </a:solidFill>
              </a:rPr>
              <a:t>Unilateral– Topic 13</a:t>
            </a:r>
          </a:p>
          <a:p>
            <a:pPr algn="ctr"/>
            <a:r>
              <a:rPr lang="en-US" b="1" dirty="0">
                <a:solidFill>
                  <a:srgbClr val="0070C0"/>
                </a:solidFill>
              </a:rPr>
              <a:t>Exclusionary – Topics 14 &amp; 17</a:t>
            </a:r>
          </a:p>
        </p:txBody>
      </p:sp>
      <p:cxnSp>
        <p:nvCxnSpPr>
          <p:cNvPr id="12" name="Straight Arrow Connector 11">
            <a:extLst>
              <a:ext uri="{FF2B5EF4-FFF2-40B4-BE49-F238E27FC236}">
                <a16:creationId xmlns:a16="http://schemas.microsoft.com/office/drawing/2014/main" id="{F8C5E1B6-CA10-4DEA-8CA5-D2DC25630E65}"/>
              </a:ext>
            </a:extLst>
          </p:cNvPr>
          <p:cNvCxnSpPr>
            <a:cxnSpLocks/>
          </p:cNvCxnSpPr>
          <p:nvPr/>
        </p:nvCxnSpPr>
        <p:spPr>
          <a:xfrm flipH="1" flipV="1">
            <a:off x="6278252" y="3601039"/>
            <a:ext cx="1385434" cy="9393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397206B-7C0E-466D-9BD4-730B6C898DF5}"/>
              </a:ext>
            </a:extLst>
          </p:cNvPr>
          <p:cNvSpPr txBox="1"/>
          <p:nvPr/>
        </p:nvSpPr>
        <p:spPr>
          <a:xfrm>
            <a:off x="7101318" y="4614888"/>
            <a:ext cx="2426795"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Topics 13-14</a:t>
            </a:r>
            <a:endParaRPr lang="en-US" b="1" dirty="0">
              <a:solidFill>
                <a:srgbClr val="0070C0"/>
              </a:solidFill>
              <a:highlight>
                <a:srgbClr val="FFFF00"/>
              </a:highlight>
            </a:endParaRPr>
          </a:p>
        </p:txBody>
      </p:sp>
      <p:cxnSp>
        <p:nvCxnSpPr>
          <p:cNvPr id="16" name="Straight Arrow Connector 15">
            <a:extLst>
              <a:ext uri="{FF2B5EF4-FFF2-40B4-BE49-F238E27FC236}">
                <a16:creationId xmlns:a16="http://schemas.microsoft.com/office/drawing/2014/main" id="{986E5CBA-1C22-4382-A2F8-E067D8D73E4C}"/>
              </a:ext>
            </a:extLst>
          </p:cNvPr>
          <p:cNvCxnSpPr>
            <a:cxnSpLocks/>
          </p:cNvCxnSpPr>
          <p:nvPr/>
        </p:nvCxnSpPr>
        <p:spPr>
          <a:xfrm flipH="1" flipV="1">
            <a:off x="5278456" y="4168767"/>
            <a:ext cx="1628775" cy="47024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758ECB5-CD05-452F-8739-D9C69A52B4C9}"/>
              </a:ext>
            </a:extLst>
          </p:cNvPr>
          <p:cNvSpPr txBox="1"/>
          <p:nvPr/>
        </p:nvSpPr>
        <p:spPr>
          <a:xfrm>
            <a:off x="8208903" y="1349417"/>
            <a:ext cx="2426795"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Topics 10-11</a:t>
            </a:r>
          </a:p>
        </p:txBody>
      </p:sp>
      <p:cxnSp>
        <p:nvCxnSpPr>
          <p:cNvPr id="20" name="Straight Arrow Connector 19">
            <a:extLst>
              <a:ext uri="{FF2B5EF4-FFF2-40B4-BE49-F238E27FC236}">
                <a16:creationId xmlns:a16="http://schemas.microsoft.com/office/drawing/2014/main" id="{402E7A22-46A1-4A39-AAD9-7057A8B0B760}"/>
              </a:ext>
            </a:extLst>
          </p:cNvPr>
          <p:cNvCxnSpPr>
            <a:cxnSpLocks/>
          </p:cNvCxnSpPr>
          <p:nvPr/>
        </p:nvCxnSpPr>
        <p:spPr>
          <a:xfrm flipH="1">
            <a:off x="6200992" y="1574064"/>
            <a:ext cx="1899197" cy="24434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EA59F9F-EF70-42A5-8EA3-41526256828B}"/>
              </a:ext>
            </a:extLst>
          </p:cNvPr>
          <p:cNvSpPr txBox="1"/>
          <p:nvPr/>
        </p:nvSpPr>
        <p:spPr>
          <a:xfrm>
            <a:off x="9030878" y="1940351"/>
            <a:ext cx="2950590"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Topics 9 &amp; 12</a:t>
            </a:r>
          </a:p>
        </p:txBody>
      </p:sp>
      <p:cxnSp>
        <p:nvCxnSpPr>
          <p:cNvPr id="24" name="Straight Arrow Connector 23">
            <a:extLst>
              <a:ext uri="{FF2B5EF4-FFF2-40B4-BE49-F238E27FC236}">
                <a16:creationId xmlns:a16="http://schemas.microsoft.com/office/drawing/2014/main" id="{4424C53F-00A8-428E-B3E9-FF7B1C9C5497}"/>
              </a:ext>
            </a:extLst>
          </p:cNvPr>
          <p:cNvCxnSpPr>
            <a:cxnSpLocks/>
          </p:cNvCxnSpPr>
          <p:nvPr/>
        </p:nvCxnSpPr>
        <p:spPr>
          <a:xfrm flipH="1">
            <a:off x="8225913" y="2088998"/>
            <a:ext cx="624966" cy="17462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01B7BC6-9DDC-4298-8246-52CE145325FA}"/>
              </a:ext>
            </a:extLst>
          </p:cNvPr>
          <p:cNvSpPr txBox="1"/>
          <p:nvPr/>
        </p:nvSpPr>
        <p:spPr>
          <a:xfrm>
            <a:off x="8001216" y="160846"/>
            <a:ext cx="3352584" cy="923330"/>
          </a:xfrm>
          <a:prstGeom prst="rect">
            <a:avLst/>
          </a:prstGeom>
          <a:solidFill>
            <a:srgbClr val="FFFF00"/>
          </a:solidFill>
          <a:ln w="57150">
            <a:solidFill>
              <a:srgbClr val="0070C0"/>
            </a:solidFill>
          </a:ln>
        </p:spPr>
        <p:txBody>
          <a:bodyPr wrap="square" rtlCol="0">
            <a:spAutoFit/>
          </a:bodyPr>
          <a:lstStyle/>
          <a:p>
            <a:pPr algn="ctr"/>
            <a:r>
              <a:rPr lang="en-US" b="1" dirty="0">
                <a:solidFill>
                  <a:srgbClr val="C00000"/>
                </a:solidFill>
              </a:rPr>
              <a:t>These steps </a:t>
            </a:r>
            <a:r>
              <a:rPr lang="en-US" b="1" i="1" dirty="0">
                <a:solidFill>
                  <a:srgbClr val="C00000"/>
                </a:solidFill>
              </a:rPr>
              <a:t>Not </a:t>
            </a:r>
            <a:r>
              <a:rPr lang="en-US" b="1" dirty="0">
                <a:solidFill>
                  <a:srgbClr val="C00000"/>
                </a:solidFill>
              </a:rPr>
              <a:t>carried out sequentially in investigations. Holistic approach instead</a:t>
            </a:r>
          </a:p>
        </p:txBody>
      </p:sp>
      <p:cxnSp>
        <p:nvCxnSpPr>
          <p:cNvPr id="26" name="Straight Arrow Connector 25">
            <a:extLst>
              <a:ext uri="{FF2B5EF4-FFF2-40B4-BE49-F238E27FC236}">
                <a16:creationId xmlns:a16="http://schemas.microsoft.com/office/drawing/2014/main" id="{C0343193-9CAA-4938-AACD-7548E2C864BF}"/>
              </a:ext>
            </a:extLst>
          </p:cNvPr>
          <p:cNvCxnSpPr>
            <a:cxnSpLocks/>
          </p:cNvCxnSpPr>
          <p:nvPr/>
        </p:nvCxnSpPr>
        <p:spPr>
          <a:xfrm flipH="1">
            <a:off x="6732879" y="459913"/>
            <a:ext cx="1241470" cy="1722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79808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8C52E-12FD-4D34-B80C-BCD92123E75C}"/>
              </a:ext>
            </a:extLst>
          </p:cNvPr>
          <p:cNvSpPr>
            <a:spLocks noGrp="1"/>
          </p:cNvSpPr>
          <p:nvPr>
            <p:ph type="title"/>
          </p:nvPr>
        </p:nvSpPr>
        <p:spPr/>
        <p:txBody>
          <a:bodyPr/>
          <a:lstStyle/>
          <a:p>
            <a:r>
              <a:rPr lang="en-US" dirty="0"/>
              <a:t>Why is “Market Concentration” Important and </a:t>
            </a:r>
            <a:br>
              <a:rPr lang="en-US" dirty="0"/>
            </a:br>
            <a:r>
              <a:rPr lang="en-US" dirty="0"/>
              <a:t>How is It Measured?</a:t>
            </a:r>
          </a:p>
        </p:txBody>
      </p:sp>
      <p:sp>
        <p:nvSpPr>
          <p:cNvPr id="3" name="Content Placeholder 2">
            <a:extLst>
              <a:ext uri="{FF2B5EF4-FFF2-40B4-BE49-F238E27FC236}">
                <a16:creationId xmlns:a16="http://schemas.microsoft.com/office/drawing/2014/main" id="{D9BB77FF-A3A8-4172-B44A-89DD44704DE6}"/>
              </a:ext>
            </a:extLst>
          </p:cNvPr>
          <p:cNvSpPr>
            <a:spLocks noGrp="1"/>
          </p:cNvSpPr>
          <p:nvPr>
            <p:ph idx="1"/>
          </p:nvPr>
        </p:nvSpPr>
        <p:spPr/>
        <p:txBody>
          <a:bodyPr>
            <a:normAutofit/>
          </a:bodyPr>
          <a:lstStyle/>
          <a:p>
            <a:r>
              <a:rPr lang="en-US" altLang="en-US" sz="2400" dirty="0">
                <a:latin typeface="Times New Roman" pitchFamily="18" charset="0"/>
                <a:cs typeface="Times New Roman" pitchFamily="18" charset="0"/>
              </a:rPr>
              <a:t>If the concentration level and increase are high, then the rebuttable anticompetitive presumption is triggered </a:t>
            </a:r>
            <a:r>
              <a:rPr lang="en-US" altLang="en-US" sz="2400" i="1" dirty="0">
                <a:solidFill>
                  <a:srgbClr val="C00000"/>
                </a:solidFill>
                <a:latin typeface="Times New Roman" pitchFamily="18" charset="0"/>
                <a:cs typeface="Times New Roman" pitchFamily="18" charset="0"/>
              </a:rPr>
              <a:t>(“structural presumption”)</a:t>
            </a:r>
          </a:p>
          <a:p>
            <a:r>
              <a:rPr lang="en-US" altLang="en-US" sz="2400" dirty="0">
                <a:latin typeface="Times New Roman" pitchFamily="18" charset="0"/>
                <a:cs typeface="Times New Roman" pitchFamily="18" charset="0"/>
              </a:rPr>
              <a:t>If post-merger concentration level and increase in concentration form the merger are sufficiently small, then the merger normally will not be investigated further </a:t>
            </a:r>
            <a:r>
              <a:rPr lang="en-US" altLang="en-US" sz="2400" i="1" dirty="0">
                <a:solidFill>
                  <a:srgbClr val="C00000"/>
                </a:solidFill>
                <a:latin typeface="Times New Roman" pitchFamily="18" charset="0"/>
                <a:cs typeface="Times New Roman" pitchFamily="18" charset="0"/>
              </a:rPr>
              <a:t>(“quasi-safe harbor”)</a:t>
            </a:r>
            <a:endParaRPr lang="en-US" altLang="en-US" sz="2400" dirty="0">
              <a:latin typeface="Times New Roman" pitchFamily="18" charset="0"/>
              <a:cs typeface="Times New Roman" pitchFamily="18" charset="0"/>
            </a:endParaRPr>
          </a:p>
          <a:p>
            <a:r>
              <a:rPr lang="en-US" altLang="en-US" sz="2400" dirty="0">
                <a:latin typeface="Times New Roman" pitchFamily="18" charset="0"/>
                <a:cs typeface="Times New Roman" pitchFamily="18" charset="0"/>
              </a:rPr>
              <a:t>Measuring concentration</a:t>
            </a:r>
          </a:p>
          <a:p>
            <a:pPr lvl="1"/>
            <a:r>
              <a:rPr lang="en-US" altLang="en-US" sz="2000" dirty="0">
                <a:latin typeface="Times New Roman" pitchFamily="18" charset="0"/>
                <a:cs typeface="Times New Roman" pitchFamily="18" charset="0"/>
              </a:rPr>
              <a:t>Old School – Concentration Ratios (CR) = combined market share of top firms</a:t>
            </a:r>
          </a:p>
          <a:p>
            <a:pPr lvl="1"/>
            <a:r>
              <a:rPr lang="en-US" altLang="en-US" sz="2000" dirty="0">
                <a:latin typeface="Times New Roman" pitchFamily="18" charset="0"/>
                <a:cs typeface="Times New Roman" pitchFamily="18" charset="0"/>
              </a:rPr>
              <a:t>Post-1982 HMGs – Herfindahl </a:t>
            </a:r>
            <a:r>
              <a:rPr lang="en-US" altLang="en-US" sz="2000" dirty="0" err="1">
                <a:latin typeface="Times New Roman" pitchFamily="18" charset="0"/>
                <a:cs typeface="Times New Roman" pitchFamily="18" charset="0"/>
              </a:rPr>
              <a:t>Hirshman</a:t>
            </a:r>
            <a:r>
              <a:rPr lang="en-US" altLang="en-US" sz="2000" dirty="0">
                <a:latin typeface="Times New Roman" pitchFamily="18" charset="0"/>
                <a:cs typeface="Times New Roman" pitchFamily="18" charset="0"/>
              </a:rPr>
              <a:t> Index (HHI) = sum of the squared market shares of all firms </a:t>
            </a:r>
          </a:p>
        </p:txBody>
      </p:sp>
      <p:sp>
        <p:nvSpPr>
          <p:cNvPr id="4" name="Slide Number Placeholder 3">
            <a:extLst>
              <a:ext uri="{FF2B5EF4-FFF2-40B4-BE49-F238E27FC236}">
                <a16:creationId xmlns:a16="http://schemas.microsoft.com/office/drawing/2014/main" id="{5A3C58AA-6CD4-448F-B08F-B42A8B0CBE00}"/>
              </a:ext>
            </a:extLst>
          </p:cNvPr>
          <p:cNvSpPr>
            <a:spLocks noGrp="1"/>
          </p:cNvSpPr>
          <p:nvPr>
            <p:ph type="sldNum" sz="quarter" idx="12"/>
          </p:nvPr>
        </p:nvSpPr>
        <p:spPr/>
        <p:txBody>
          <a:bodyPr/>
          <a:lstStyle/>
          <a:p>
            <a:fld id="{A3FA0A93-60EE-4E9D-852F-604094E61050}" type="slidenum">
              <a:rPr lang="en-US" smtClean="0"/>
              <a:t>47</a:t>
            </a:fld>
            <a:endParaRPr lang="en-US"/>
          </a:p>
        </p:txBody>
      </p:sp>
    </p:spTree>
    <p:extLst>
      <p:ext uri="{BB962C8B-B14F-4D97-AF65-F5344CB8AC3E}">
        <p14:creationId xmlns:p14="http://schemas.microsoft.com/office/powerpoint/2010/main" val="27350340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877839" y="354868"/>
            <a:ext cx="8844094" cy="1143000"/>
          </a:xfrm>
        </p:spPr>
        <p:txBody>
          <a:bodyPr>
            <a:normAutofit/>
          </a:bodyPr>
          <a:lstStyle/>
          <a:p>
            <a:r>
              <a:rPr lang="en-US" sz="3200" dirty="0"/>
              <a:t>Market Concentration &amp; HHIs </a:t>
            </a:r>
            <a:r>
              <a:rPr lang="en-US" dirty="0"/>
              <a:t>(</a:t>
            </a:r>
            <a:r>
              <a:rPr lang="en-US" sz="3200" dirty="0"/>
              <a:t>HMGs § 5.3)</a:t>
            </a:r>
          </a:p>
        </p:txBody>
      </p:sp>
      <p:sp>
        <p:nvSpPr>
          <p:cNvPr id="34819" name="Text Placeholder 5"/>
          <p:cNvSpPr>
            <a:spLocks noGrp="1"/>
          </p:cNvSpPr>
          <p:nvPr>
            <p:ph type="body" idx="1"/>
          </p:nvPr>
        </p:nvSpPr>
        <p:spPr>
          <a:xfrm>
            <a:off x="839788" y="1497868"/>
            <a:ext cx="4428498" cy="823912"/>
          </a:xfrm>
        </p:spPr>
        <p:txBody>
          <a:bodyPr/>
          <a:lstStyle/>
          <a:p>
            <a:r>
              <a:rPr lang="en-US" u="sng" dirty="0"/>
              <a:t>Old School – Concentration Ratio (CR)</a:t>
            </a:r>
          </a:p>
        </p:txBody>
      </p:sp>
      <p:sp>
        <p:nvSpPr>
          <p:cNvPr id="7" name="Content Placeholder 6"/>
          <p:cNvSpPr>
            <a:spLocks noGrp="1"/>
          </p:cNvSpPr>
          <p:nvPr>
            <p:ph sz="half" idx="2"/>
          </p:nvPr>
        </p:nvSpPr>
        <p:spPr>
          <a:xfrm>
            <a:off x="839788" y="2505075"/>
            <a:ext cx="5157787" cy="3367219"/>
          </a:xfrm>
        </p:spPr>
        <p:txBody>
          <a:bodyPr>
            <a:normAutofit fontScale="92500" lnSpcReduction="10000"/>
          </a:bodyPr>
          <a:lstStyle/>
          <a:p>
            <a:pPr>
              <a:defRPr/>
            </a:pPr>
            <a:r>
              <a:rPr lang="en-US" sz="2400" i="1" dirty="0">
                <a:solidFill>
                  <a:srgbClr val="C00000"/>
                </a:solidFill>
              </a:rPr>
              <a:t>Sum of the shares </a:t>
            </a:r>
            <a:r>
              <a:rPr lang="en-US" sz="2400" dirty="0"/>
              <a:t>of top 2 or 4 firms</a:t>
            </a:r>
          </a:p>
          <a:p>
            <a:pPr lvl="1">
              <a:defRPr/>
            </a:pPr>
            <a:r>
              <a:rPr lang="en-US" sz="2000" dirty="0"/>
              <a:t>CR4 = a + b + c + d</a:t>
            </a:r>
          </a:p>
          <a:p>
            <a:pPr>
              <a:defRPr/>
            </a:pPr>
            <a:r>
              <a:rPr lang="en-US" sz="2400" dirty="0"/>
              <a:t>CR4 Examples:</a:t>
            </a:r>
          </a:p>
          <a:p>
            <a:pPr marL="914400" lvl="1" indent="-457200">
              <a:buFontTx/>
              <a:buAutoNum type="arabicPeriod"/>
              <a:defRPr/>
            </a:pPr>
            <a:r>
              <a:rPr lang="en-US" sz="2000" dirty="0"/>
              <a:t>20 + 20 + 20 + 20 = 80</a:t>
            </a:r>
          </a:p>
          <a:p>
            <a:pPr marL="914400" lvl="1" indent="-457200">
              <a:buFontTx/>
              <a:buAutoNum type="arabicPeriod"/>
              <a:defRPr/>
            </a:pPr>
            <a:r>
              <a:rPr lang="en-US" sz="2000" dirty="0"/>
              <a:t>50 + 10 + 10 + 10 = 80</a:t>
            </a:r>
          </a:p>
          <a:p>
            <a:pPr marL="457200" indent="-457200">
              <a:buNone/>
              <a:defRPr/>
            </a:pPr>
            <a:r>
              <a:rPr lang="en-US" sz="2400" dirty="0"/>
              <a:t> </a:t>
            </a:r>
            <a:r>
              <a:rPr lang="en-US" sz="2000" i="1" dirty="0">
                <a:solidFill>
                  <a:srgbClr val="C00000"/>
                </a:solidFill>
              </a:rPr>
              <a:t>Same CR4, but are these two markets structural equivalents for competition purposes?</a:t>
            </a:r>
          </a:p>
        </p:txBody>
      </p:sp>
      <p:sp>
        <p:nvSpPr>
          <p:cNvPr id="34821" name="Text Placeholder 7"/>
          <p:cNvSpPr>
            <a:spLocks noGrp="1"/>
          </p:cNvSpPr>
          <p:nvPr>
            <p:ph type="body" sz="quarter" idx="3"/>
          </p:nvPr>
        </p:nvSpPr>
        <p:spPr>
          <a:xfrm>
            <a:off x="6169026" y="1177559"/>
            <a:ext cx="4191001" cy="823912"/>
          </a:xfrm>
        </p:spPr>
        <p:txBody>
          <a:bodyPr/>
          <a:lstStyle/>
          <a:p>
            <a:r>
              <a:rPr lang="en-US" u="sng" dirty="0"/>
              <a:t>HMGs Since 1982 - HHI</a:t>
            </a:r>
          </a:p>
        </p:txBody>
      </p:sp>
      <p:sp>
        <p:nvSpPr>
          <p:cNvPr id="34822" name="Content Placeholder 8"/>
          <p:cNvSpPr>
            <a:spLocks noGrp="1"/>
          </p:cNvSpPr>
          <p:nvPr>
            <p:ph sz="quarter" idx="4"/>
          </p:nvPr>
        </p:nvSpPr>
        <p:spPr>
          <a:xfrm>
            <a:off x="6096000" y="2097158"/>
            <a:ext cx="4837330" cy="3954483"/>
          </a:xfrm>
        </p:spPr>
        <p:txBody>
          <a:bodyPr>
            <a:normAutofit fontScale="92500" lnSpcReduction="10000"/>
          </a:bodyPr>
          <a:lstStyle/>
          <a:p>
            <a:r>
              <a:rPr lang="en-US" sz="2400" b="1" i="1" dirty="0">
                <a:solidFill>
                  <a:srgbClr val="C00000"/>
                </a:solidFill>
              </a:rPr>
              <a:t>Sum of the squares of the shares </a:t>
            </a:r>
            <a:r>
              <a:rPr lang="en-US" sz="2400" dirty="0"/>
              <a:t>of ALL firms:</a:t>
            </a:r>
          </a:p>
          <a:p>
            <a:pPr lvl="1"/>
            <a:r>
              <a:rPr lang="en-US" sz="2000" dirty="0"/>
              <a:t>HHI = a</a:t>
            </a:r>
            <a:r>
              <a:rPr lang="en-US" sz="2000" baseline="30000" dirty="0"/>
              <a:t>2</a:t>
            </a:r>
            <a:r>
              <a:rPr lang="en-US" sz="2000" dirty="0"/>
              <a:t> + b</a:t>
            </a:r>
            <a:r>
              <a:rPr lang="en-US" sz="2000" baseline="30000" dirty="0"/>
              <a:t>2</a:t>
            </a:r>
            <a:r>
              <a:rPr lang="en-US" sz="2000" dirty="0"/>
              <a:t> + c</a:t>
            </a:r>
            <a:r>
              <a:rPr lang="en-US" sz="2000" baseline="30000" dirty="0"/>
              <a:t>2</a:t>
            </a:r>
            <a:r>
              <a:rPr lang="en-US" sz="2000" dirty="0"/>
              <a:t> + d</a:t>
            </a:r>
            <a:r>
              <a:rPr lang="en-US" sz="2000" baseline="30000" dirty="0"/>
              <a:t>2</a:t>
            </a:r>
            <a:r>
              <a:rPr lang="en-US" sz="2000" dirty="0"/>
              <a:t> + e</a:t>
            </a:r>
            <a:r>
              <a:rPr lang="en-US" sz="2000" baseline="30000" dirty="0"/>
              <a:t>2 </a:t>
            </a:r>
            <a:r>
              <a:rPr lang="en-US" sz="2000" dirty="0"/>
              <a:t>+ f</a:t>
            </a:r>
            <a:r>
              <a:rPr lang="en-US" sz="2000" baseline="30000" dirty="0"/>
              <a:t>2</a:t>
            </a:r>
            <a:r>
              <a:rPr lang="en-US" sz="2000" dirty="0"/>
              <a:t> + …</a:t>
            </a:r>
          </a:p>
          <a:p>
            <a:r>
              <a:rPr lang="en-US" sz="2400" dirty="0"/>
              <a:t>Examples:</a:t>
            </a:r>
          </a:p>
          <a:p>
            <a:pPr marL="914400" lvl="1" indent="-457200">
              <a:buFont typeface="+mj-lt"/>
              <a:buAutoNum type="arabicPeriod"/>
            </a:pPr>
            <a:r>
              <a:rPr lang="en-US" sz="2000" dirty="0"/>
              <a:t>20</a:t>
            </a:r>
            <a:r>
              <a:rPr lang="en-US" sz="2000" baseline="30000" dirty="0"/>
              <a:t>2</a:t>
            </a:r>
            <a:r>
              <a:rPr lang="en-US" sz="2000" dirty="0"/>
              <a:t> + 20</a:t>
            </a:r>
            <a:r>
              <a:rPr lang="en-US" sz="2000" baseline="30000" dirty="0"/>
              <a:t>2</a:t>
            </a:r>
            <a:r>
              <a:rPr lang="en-US" sz="2000" dirty="0"/>
              <a:t> + 20</a:t>
            </a:r>
            <a:r>
              <a:rPr lang="en-US" sz="2000" baseline="30000" dirty="0"/>
              <a:t>2</a:t>
            </a:r>
            <a:r>
              <a:rPr lang="en-US" sz="2000" dirty="0"/>
              <a:t> + 20</a:t>
            </a:r>
            <a:r>
              <a:rPr lang="en-US" sz="2000" baseline="30000" dirty="0"/>
              <a:t>2</a:t>
            </a:r>
            <a:r>
              <a:rPr lang="en-US" sz="2000" dirty="0"/>
              <a:t> = 1600*</a:t>
            </a:r>
          </a:p>
          <a:p>
            <a:pPr marL="914400" lvl="1" indent="-457200">
              <a:buFont typeface="+mj-lt"/>
              <a:buAutoNum type="arabicPeriod"/>
            </a:pPr>
            <a:r>
              <a:rPr lang="en-US" sz="2000" dirty="0"/>
              <a:t>50</a:t>
            </a:r>
            <a:r>
              <a:rPr lang="en-US" sz="2000" baseline="30000" dirty="0"/>
              <a:t>2</a:t>
            </a:r>
            <a:r>
              <a:rPr lang="en-US" sz="2000" dirty="0"/>
              <a:t> + 10</a:t>
            </a:r>
            <a:r>
              <a:rPr lang="en-US" sz="2000" baseline="30000" dirty="0"/>
              <a:t>2</a:t>
            </a:r>
            <a:r>
              <a:rPr lang="en-US" sz="2000" dirty="0"/>
              <a:t> + 10</a:t>
            </a:r>
            <a:r>
              <a:rPr lang="en-US" sz="2000" baseline="30000" dirty="0"/>
              <a:t>2</a:t>
            </a:r>
            <a:r>
              <a:rPr lang="en-US" sz="2000" dirty="0"/>
              <a:t> + 10</a:t>
            </a:r>
            <a:r>
              <a:rPr lang="en-US" sz="2000" baseline="30000" dirty="0"/>
              <a:t>2</a:t>
            </a:r>
            <a:r>
              <a:rPr lang="en-US" sz="2000" dirty="0"/>
              <a:t> = 2800*</a:t>
            </a:r>
          </a:p>
          <a:p>
            <a:pPr>
              <a:buFontTx/>
              <a:buNone/>
            </a:pPr>
            <a:r>
              <a:rPr lang="en-US" sz="2000" i="1" dirty="0">
                <a:solidFill>
                  <a:srgbClr val="C00000"/>
                </a:solidFill>
              </a:rPr>
              <a:t>By “Squaring,” larger firms weighted by more</a:t>
            </a:r>
          </a:p>
          <a:p>
            <a:pPr>
              <a:buFontTx/>
              <a:buNone/>
            </a:pPr>
            <a:endParaRPr lang="en-US" sz="2000" b="1" i="1" dirty="0">
              <a:solidFill>
                <a:srgbClr val="FF0000"/>
              </a:solidFill>
            </a:endParaRPr>
          </a:p>
          <a:p>
            <a:pPr>
              <a:buFontTx/>
              <a:buNone/>
            </a:pPr>
            <a:r>
              <a:rPr lang="en-US" sz="2000" i="1" dirty="0"/>
              <a:t>* These HHI examples assume that the remaining 20% of the market are small firms that will not significantly affect the calculation.</a:t>
            </a:r>
          </a:p>
        </p:txBody>
      </p:sp>
      <p:sp>
        <p:nvSpPr>
          <p:cNvPr id="34823" name="Slide Number Placeholder 7"/>
          <p:cNvSpPr>
            <a:spLocks noGrp="1"/>
          </p:cNvSpPr>
          <p:nvPr>
            <p:ph type="sldNum" sz="quarter" idx="12"/>
          </p:nvPr>
        </p:nvSpPr>
        <p:spPr>
          <a:noFill/>
        </p:spPr>
        <p:txBody>
          <a:bodyPr/>
          <a:lstStyle/>
          <a:p>
            <a:fld id="{6BA4C7EE-E519-430C-BD7B-29C290F08360}" type="slidenum">
              <a:rPr lang="en-US" smtClean="0"/>
              <a:pPr/>
              <a:t>48</a:t>
            </a:fld>
            <a:endParaRPr lang="en-US"/>
          </a:p>
        </p:txBody>
      </p:sp>
    </p:spTree>
    <p:extLst>
      <p:ext uri="{BB962C8B-B14F-4D97-AF65-F5344CB8AC3E}">
        <p14:creationId xmlns:p14="http://schemas.microsoft.com/office/powerpoint/2010/main" val="2351853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1"/>
          <p:cNvSpPr txBox="1">
            <a:spLocks noChangeArrowheads="1"/>
          </p:cNvSpPr>
          <p:nvPr/>
        </p:nvSpPr>
        <p:spPr bwMode="auto">
          <a:xfrm>
            <a:off x="4576764" y="292101"/>
            <a:ext cx="2530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a:latin typeface="Times New Roman" panose="02020603050405020304" pitchFamily="18" charset="0"/>
                <a:cs typeface="Times New Roman" panose="02020603050405020304" pitchFamily="18" charset="0"/>
              </a:rPr>
              <a:t>Figure 5-4:</a:t>
            </a:r>
            <a:endParaRPr lang="en-US" sz="1800">
              <a:latin typeface="Times New Roman" panose="02020603050405020304" pitchFamily="18" charset="0"/>
              <a:cs typeface="Times New Roman" panose="02020603050405020304" pitchFamily="18" charset="0"/>
            </a:endParaRPr>
          </a:p>
          <a:p>
            <a:pPr algn="ctr">
              <a:spcBef>
                <a:spcPct val="0"/>
              </a:spcBef>
              <a:buFontTx/>
              <a:buNone/>
            </a:pPr>
            <a:r>
              <a:rPr lang="en-US" sz="1800" b="1">
                <a:latin typeface="Times New Roman" panose="02020603050405020304" pitchFamily="18" charset="0"/>
                <a:cs typeface="Times New Roman" panose="02020603050405020304" pitchFamily="18" charset="0"/>
              </a:rPr>
              <a:t>Understanding the HHI</a:t>
            </a:r>
            <a:endParaRPr lang="en-US" sz="180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nvGraphicFramePr>
        <p:xfrm>
          <a:off x="323335" y="1755775"/>
          <a:ext cx="5622924" cy="1281112"/>
        </p:xfrm>
        <a:graphic>
          <a:graphicData uri="http://schemas.openxmlformats.org/drawingml/2006/table">
            <a:tbl>
              <a:tblPr firstRow="1" firstCol="1" bandRow="1">
                <a:tableStyleId>{5C22544A-7EE6-4342-B048-85BDC9FD1C3A}</a:tableStyleId>
              </a:tblPr>
              <a:tblGrid>
                <a:gridCol w="1874308">
                  <a:extLst>
                    <a:ext uri="{9D8B030D-6E8A-4147-A177-3AD203B41FA5}">
                      <a16:colId xmlns:a16="http://schemas.microsoft.com/office/drawing/2014/main" val="20000"/>
                    </a:ext>
                  </a:extLst>
                </a:gridCol>
                <a:gridCol w="1874308">
                  <a:extLst>
                    <a:ext uri="{9D8B030D-6E8A-4147-A177-3AD203B41FA5}">
                      <a16:colId xmlns:a16="http://schemas.microsoft.com/office/drawing/2014/main" val="20001"/>
                    </a:ext>
                  </a:extLst>
                </a:gridCol>
                <a:gridCol w="1874308">
                  <a:extLst>
                    <a:ext uri="{9D8B030D-6E8A-4147-A177-3AD203B41FA5}">
                      <a16:colId xmlns:a16="http://schemas.microsoft.com/office/drawing/2014/main" val="20002"/>
                    </a:ext>
                  </a:extLst>
                </a:gridCol>
              </a:tblGrid>
              <a:tr h="183016">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625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10%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3016">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HHI=2250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2605604" y="1243014"/>
            <a:ext cx="11017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b="1" dirty="0">
                <a:latin typeface="Times New Roman" panose="02020603050405020304" pitchFamily="18" charset="0"/>
                <a:cs typeface="Times New Roman" panose="02020603050405020304" pitchFamily="18" charset="0"/>
              </a:rPr>
              <a:t>Market 1</a:t>
            </a:r>
            <a:endParaRPr lang="en-US"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nvGraphicFramePr>
        <p:xfrm>
          <a:off x="345004" y="3559500"/>
          <a:ext cx="5622924" cy="1463672"/>
        </p:xfrm>
        <a:graphic>
          <a:graphicData uri="http://schemas.openxmlformats.org/drawingml/2006/table">
            <a:tbl>
              <a:tblPr firstRow="1" firstCol="1" bandRow="1">
                <a:tableStyleId>{5C22544A-7EE6-4342-B048-85BDC9FD1C3A}</a:tableStyleId>
              </a:tblPr>
              <a:tblGrid>
                <a:gridCol w="1874308">
                  <a:extLst>
                    <a:ext uri="{9D8B030D-6E8A-4147-A177-3AD203B41FA5}">
                      <a16:colId xmlns:a16="http://schemas.microsoft.com/office/drawing/2014/main" val="20000"/>
                    </a:ext>
                  </a:extLst>
                </a:gridCol>
                <a:gridCol w="1874308">
                  <a:extLst>
                    <a:ext uri="{9D8B030D-6E8A-4147-A177-3AD203B41FA5}">
                      <a16:colId xmlns:a16="http://schemas.microsoft.com/office/drawing/2014/main" val="20001"/>
                    </a:ext>
                  </a:extLst>
                </a:gridCol>
                <a:gridCol w="1874308">
                  <a:extLst>
                    <a:ext uri="{9D8B030D-6E8A-4147-A177-3AD203B41FA5}">
                      <a16:colId xmlns:a16="http://schemas.microsoft.com/office/drawing/2014/main" val="20002"/>
                    </a:ext>
                  </a:extLst>
                </a:gridCol>
              </a:tblGrid>
              <a:tr h="18295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40%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1600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20%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400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400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F</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82959">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HHI=2550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Rectangle 2"/>
          <p:cNvSpPr>
            <a:spLocks noChangeArrowheads="1"/>
          </p:cNvSpPr>
          <p:nvPr/>
        </p:nvSpPr>
        <p:spPr bwMode="auto">
          <a:xfrm>
            <a:off x="2605604" y="3176588"/>
            <a:ext cx="11017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b="1" dirty="0">
                <a:latin typeface="Times New Roman" panose="02020603050405020304" pitchFamily="18" charset="0"/>
                <a:cs typeface="Times New Roman" panose="02020603050405020304" pitchFamily="18" charset="0"/>
              </a:rPr>
              <a:t>Market 2</a:t>
            </a:r>
            <a:endParaRPr lang="en-US" dirty="0">
              <a:latin typeface="Times New Roman" panose="02020603050405020304" pitchFamily="18" charset="0"/>
              <a:cs typeface="Times New Roman" panose="02020603050405020304" pitchFamily="18" charset="0"/>
            </a:endParaRPr>
          </a:p>
        </p:txBody>
      </p:sp>
      <p:graphicFrame>
        <p:nvGraphicFramePr>
          <p:cNvPr id="10" name="Table 9"/>
          <p:cNvGraphicFramePr>
            <a:graphicFrameLocks noGrp="1"/>
          </p:cNvGraphicFramePr>
          <p:nvPr/>
        </p:nvGraphicFramePr>
        <p:xfrm>
          <a:off x="6255404" y="1804199"/>
          <a:ext cx="5622924" cy="1280160"/>
        </p:xfrm>
        <a:graphic>
          <a:graphicData uri="http://schemas.openxmlformats.org/drawingml/2006/table">
            <a:tbl>
              <a:tblPr firstRow="1" firstCol="1" bandRow="1">
                <a:tableStyleId>{5C22544A-7EE6-4342-B048-85BDC9FD1C3A}</a:tableStyleId>
              </a:tblPr>
              <a:tblGrid>
                <a:gridCol w="1874308">
                  <a:extLst>
                    <a:ext uri="{9D8B030D-6E8A-4147-A177-3AD203B41FA5}">
                      <a16:colId xmlns:a16="http://schemas.microsoft.com/office/drawing/2014/main" val="20000"/>
                    </a:ext>
                  </a:extLst>
                </a:gridCol>
                <a:gridCol w="1874308">
                  <a:extLst>
                    <a:ext uri="{9D8B030D-6E8A-4147-A177-3AD203B41FA5}">
                      <a16:colId xmlns:a16="http://schemas.microsoft.com/office/drawing/2014/main" val="20001"/>
                    </a:ext>
                  </a:extLst>
                </a:gridCol>
                <a:gridCol w="1874308">
                  <a:extLst>
                    <a:ext uri="{9D8B030D-6E8A-4147-A177-3AD203B41FA5}">
                      <a16:colId xmlns:a16="http://schemas.microsoft.com/office/drawing/2014/main" val="20002"/>
                    </a:ext>
                  </a:extLst>
                </a:gridCol>
              </a:tblGrid>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80%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6400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78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78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78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HHI=6500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11" name="Rectangle 3"/>
          <p:cNvSpPr>
            <a:spLocks noChangeArrowheads="1"/>
          </p:cNvSpPr>
          <p:nvPr/>
        </p:nvSpPr>
        <p:spPr bwMode="auto">
          <a:xfrm>
            <a:off x="8643939" y="1361947"/>
            <a:ext cx="110172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b="1" dirty="0">
                <a:latin typeface="Times New Roman" panose="02020603050405020304" pitchFamily="18" charset="0"/>
                <a:cs typeface="Times New Roman" panose="02020603050405020304" pitchFamily="18" charset="0"/>
              </a:rPr>
              <a:t>Market 3</a:t>
            </a:r>
            <a:endParaRPr lang="en-US" dirty="0">
              <a:latin typeface="Times New Roman" panose="02020603050405020304" pitchFamily="18" charset="0"/>
              <a:cs typeface="Times New Roman" panose="02020603050405020304" pitchFamily="18" charset="0"/>
            </a:endParaRPr>
          </a:p>
        </p:txBody>
      </p:sp>
      <p:sp>
        <p:nvSpPr>
          <p:cNvPr id="69744" name="TextBox 11"/>
          <p:cNvSpPr txBox="1">
            <a:spLocks noChangeArrowheads="1"/>
          </p:cNvSpPr>
          <p:nvPr/>
        </p:nvSpPr>
        <p:spPr bwMode="auto">
          <a:xfrm>
            <a:off x="9448801" y="6324600"/>
            <a:ext cx="6969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a:latin typeface="Times New Roman" panose="02020603050405020304" pitchFamily="18" charset="0"/>
                <a:cs typeface="Times New Roman" panose="02020603050405020304" pitchFamily="18" charset="0"/>
              </a:rPr>
              <a:t>p. 767</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49</a:t>
            </a:fld>
            <a:endParaRPr lang="en-US" altLang="en-US"/>
          </a:p>
        </p:txBody>
      </p:sp>
      <p:pic>
        <p:nvPicPr>
          <p:cNvPr id="3" name="Picture 2"/>
          <p:cNvPicPr>
            <a:picLocks noChangeAspect="1"/>
          </p:cNvPicPr>
          <p:nvPr/>
        </p:nvPicPr>
        <p:blipFill>
          <a:blip r:embed="rId2"/>
          <a:stretch>
            <a:fillRect/>
          </a:stretch>
        </p:blipFill>
        <p:spPr>
          <a:xfrm>
            <a:off x="6255404" y="3176588"/>
            <a:ext cx="5645385" cy="1859441"/>
          </a:xfrm>
          <a:prstGeom prst="rect">
            <a:avLst/>
          </a:prstGeom>
        </p:spPr>
      </p:pic>
      <p:sp>
        <p:nvSpPr>
          <p:cNvPr id="6" name="TextBox 5"/>
          <p:cNvSpPr txBox="1"/>
          <p:nvPr/>
        </p:nvSpPr>
        <p:spPr>
          <a:xfrm>
            <a:off x="4450597" y="3016700"/>
            <a:ext cx="1085554" cy="307777"/>
          </a:xfrm>
          <a:prstGeom prst="rect">
            <a:avLst/>
          </a:prstGeom>
          <a:noFill/>
        </p:spPr>
        <p:txBody>
          <a:bodyPr wrap="none" rtlCol="0">
            <a:spAutoFit/>
          </a:bodyPr>
          <a:lstStyle/>
          <a:p>
            <a:r>
              <a:rPr lang="en-US" sz="1400" b="1" dirty="0">
                <a:latin typeface="Times New Roman" panose="02020603050405020304" pitchFamily="18" charset="0"/>
                <a:cs typeface="Times New Roman" panose="02020603050405020304" pitchFamily="18" charset="0"/>
              </a:rPr>
              <a:t>HHI = 2550</a:t>
            </a:r>
          </a:p>
        </p:txBody>
      </p:sp>
      <p:sp>
        <p:nvSpPr>
          <p:cNvPr id="15" name="TextBox 14"/>
          <p:cNvSpPr txBox="1"/>
          <p:nvPr/>
        </p:nvSpPr>
        <p:spPr>
          <a:xfrm>
            <a:off x="353889" y="5225142"/>
            <a:ext cx="5605154" cy="830997"/>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(p. 766): “markets 1 and 2 have a different number of firms and a different structure… but their market concentration is summarized by the same HHI number.” </a:t>
            </a:r>
          </a:p>
        </p:txBody>
      </p:sp>
      <p:sp>
        <p:nvSpPr>
          <p:cNvPr id="16" name="TextBox 15"/>
          <p:cNvSpPr txBox="1"/>
          <p:nvPr/>
        </p:nvSpPr>
        <p:spPr>
          <a:xfrm>
            <a:off x="6636860" y="5348252"/>
            <a:ext cx="4882472"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(p. 766): “markets 3 and 4 have the same number of firms, but very different HHIs.”</a:t>
            </a:r>
          </a:p>
        </p:txBody>
      </p:sp>
    </p:spTree>
    <p:extLst>
      <p:ext uri="{BB962C8B-B14F-4D97-AF65-F5344CB8AC3E}">
        <p14:creationId xmlns:p14="http://schemas.microsoft.com/office/powerpoint/2010/main" val="3596658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DF76-FA64-4898-9BBC-B0AEAED01AC6}"/>
              </a:ext>
            </a:extLst>
          </p:cNvPr>
          <p:cNvSpPr>
            <a:spLocks noGrp="1"/>
          </p:cNvSpPr>
          <p:nvPr>
            <p:ph type="title"/>
          </p:nvPr>
        </p:nvSpPr>
        <p:spPr/>
        <p:txBody>
          <a:bodyPr/>
          <a:lstStyle/>
          <a:p>
            <a:r>
              <a:rPr lang="en-US" i="1" dirty="0"/>
              <a:t>Brown Shoe </a:t>
            </a:r>
            <a:r>
              <a:rPr lang="en-US" dirty="0"/>
              <a:t>– Motivations for Section 7 Amendments </a:t>
            </a:r>
            <a:r>
              <a:rPr lang="en-US" sz="2000" i="1" dirty="0">
                <a:solidFill>
                  <a:schemeClr val="accent1"/>
                </a:solidFill>
              </a:rPr>
              <a:t>(p.690)</a:t>
            </a:r>
            <a:endParaRPr lang="en-US" i="1" dirty="0">
              <a:solidFill>
                <a:schemeClr val="accent1"/>
              </a:solidFill>
            </a:endParaRPr>
          </a:p>
        </p:txBody>
      </p:sp>
      <p:sp>
        <p:nvSpPr>
          <p:cNvPr id="3" name="Content Placeholder 2">
            <a:extLst>
              <a:ext uri="{FF2B5EF4-FFF2-40B4-BE49-F238E27FC236}">
                <a16:creationId xmlns:a16="http://schemas.microsoft.com/office/drawing/2014/main" id="{A91E0254-21D0-41EA-9FA9-8AF8742EE9E4}"/>
              </a:ext>
            </a:extLst>
          </p:cNvPr>
          <p:cNvSpPr>
            <a:spLocks noGrp="1"/>
          </p:cNvSpPr>
          <p:nvPr>
            <p:ph idx="1"/>
          </p:nvPr>
        </p:nvSpPr>
        <p:spPr>
          <a:xfrm>
            <a:off x="838200" y="1517716"/>
            <a:ext cx="10515600" cy="5071620"/>
          </a:xfrm>
        </p:spPr>
        <p:txBody>
          <a:bodyPr>
            <a:normAutofit/>
          </a:bodyPr>
          <a:lstStyle/>
          <a:p>
            <a:r>
              <a:rPr lang="en-US" sz="2000" dirty="0"/>
              <a:t>The dominant theme pervading congressional consideration of the 1950 amendments was a fear of what was considered to be </a:t>
            </a:r>
            <a:r>
              <a:rPr lang="en-US" sz="2000" dirty="0">
                <a:solidFill>
                  <a:srgbClr val="C00000"/>
                </a:solidFill>
              </a:rPr>
              <a:t>a </a:t>
            </a:r>
            <a:r>
              <a:rPr lang="en-US" sz="2000" b="1" dirty="0">
                <a:solidFill>
                  <a:srgbClr val="C00000"/>
                </a:solidFill>
              </a:rPr>
              <a:t>rising tide of economic concentration </a:t>
            </a:r>
            <a:r>
              <a:rPr lang="en-US" sz="2000" dirty="0"/>
              <a:t>in the American economy. *** Other considerations cited in support of the bill were the </a:t>
            </a:r>
            <a:r>
              <a:rPr lang="en-US" sz="2000" dirty="0">
                <a:solidFill>
                  <a:srgbClr val="C00000"/>
                </a:solidFill>
              </a:rPr>
              <a:t>desirability of retaining </a:t>
            </a:r>
            <a:r>
              <a:rPr lang="en-US" sz="2000" b="1" dirty="0">
                <a:solidFill>
                  <a:srgbClr val="C00000"/>
                </a:solidFill>
              </a:rPr>
              <a:t>‘local control’ </a:t>
            </a:r>
            <a:r>
              <a:rPr lang="en-US" sz="2000" dirty="0">
                <a:solidFill>
                  <a:srgbClr val="C00000"/>
                </a:solidFill>
              </a:rPr>
              <a:t>over industry and the </a:t>
            </a:r>
            <a:r>
              <a:rPr lang="en-US" sz="2000" b="1" dirty="0">
                <a:solidFill>
                  <a:srgbClr val="C00000"/>
                </a:solidFill>
              </a:rPr>
              <a:t>protection of small businesses</a:t>
            </a:r>
            <a:r>
              <a:rPr lang="en-US" sz="2000" dirty="0"/>
              <a:t>. Throughout the recorded discussion may be found examples of Congress’ fear not only of accelerated concentration of economic power on economic grounds, but also of the </a:t>
            </a:r>
            <a:r>
              <a:rPr lang="en-US" sz="2000" dirty="0">
                <a:solidFill>
                  <a:srgbClr val="C00000"/>
                </a:solidFill>
              </a:rPr>
              <a:t>threat to other values </a:t>
            </a:r>
            <a:r>
              <a:rPr lang="en-US" sz="2000" dirty="0"/>
              <a:t>a trend toward concentration was thought to pose. * * *</a:t>
            </a:r>
          </a:p>
          <a:p>
            <a:r>
              <a:rPr lang="en-US" sz="2000" dirty="0"/>
              <a:t>* * * [A] keystone in the erection of a barrier to what Congress saw was the </a:t>
            </a:r>
            <a:r>
              <a:rPr lang="en-US" sz="2000" b="1" dirty="0">
                <a:solidFill>
                  <a:srgbClr val="C00000"/>
                </a:solidFill>
              </a:rPr>
              <a:t>rising tide of economic concentration</a:t>
            </a:r>
            <a:r>
              <a:rPr lang="en-US" sz="2000" dirty="0"/>
              <a:t>, was its provision of </a:t>
            </a:r>
            <a:r>
              <a:rPr lang="en-US" sz="2000" dirty="0">
                <a:solidFill>
                  <a:srgbClr val="C00000"/>
                </a:solidFill>
              </a:rPr>
              <a:t>authority for arresting mergers at a time when the trend to a lessening of competition in a line of commerce was </a:t>
            </a:r>
            <a:r>
              <a:rPr lang="en-US" sz="2000" b="1" dirty="0">
                <a:solidFill>
                  <a:srgbClr val="C00000"/>
                </a:solidFill>
              </a:rPr>
              <a:t>still in its incipiency</a:t>
            </a:r>
            <a:r>
              <a:rPr lang="en-US" sz="2000" dirty="0">
                <a:solidFill>
                  <a:srgbClr val="C00000"/>
                </a:solidFill>
              </a:rPr>
              <a:t>.  </a:t>
            </a:r>
            <a:r>
              <a:rPr lang="en-US" sz="2000" dirty="0"/>
              <a:t>Congress saw the process of concentration in American business as a dynamic force; it sought to assure the Federal Trade Commission and the courts the power to </a:t>
            </a:r>
            <a:r>
              <a:rPr lang="en-US" sz="2000" b="1" dirty="0">
                <a:solidFill>
                  <a:srgbClr val="C00000"/>
                </a:solidFill>
              </a:rPr>
              <a:t>brake this force at its outset and before it gathered momentum</a:t>
            </a:r>
            <a:r>
              <a:rPr lang="en-US" sz="2000" b="1" dirty="0"/>
              <a:t>.</a:t>
            </a:r>
            <a:r>
              <a:rPr lang="en-US" sz="2000" dirty="0"/>
              <a:t> * * *</a:t>
            </a:r>
          </a:p>
          <a:p>
            <a:r>
              <a:rPr lang="en-US" sz="2000" dirty="0"/>
              <a:t>* * * [A]t the same time that it sought to create an effective tool for preventing all mergers having demonstrable anti-competitive effects, </a:t>
            </a:r>
            <a:r>
              <a:rPr lang="en-US" sz="2000" dirty="0">
                <a:solidFill>
                  <a:srgbClr val="C00000"/>
                </a:solidFill>
              </a:rPr>
              <a:t>Congress recognized the </a:t>
            </a:r>
            <a:r>
              <a:rPr lang="en-US" sz="2000" b="1" dirty="0">
                <a:solidFill>
                  <a:srgbClr val="C00000"/>
                </a:solidFill>
              </a:rPr>
              <a:t>stimulation to competition </a:t>
            </a:r>
            <a:r>
              <a:rPr lang="en-US" sz="2000" dirty="0">
                <a:solidFill>
                  <a:srgbClr val="C00000"/>
                </a:solidFill>
              </a:rPr>
              <a:t>that might flow from particular mergers</a:t>
            </a:r>
            <a:r>
              <a:rPr lang="en-US" sz="2000" dirty="0"/>
              <a:t>. </a:t>
            </a:r>
          </a:p>
          <a:p>
            <a:pPr marL="0" indent="0">
              <a:buNone/>
            </a:pPr>
            <a:endParaRPr lang="en-US" sz="2000" dirty="0"/>
          </a:p>
        </p:txBody>
      </p:sp>
      <p:sp>
        <p:nvSpPr>
          <p:cNvPr id="4" name="Slide Number Placeholder 3">
            <a:extLst>
              <a:ext uri="{FF2B5EF4-FFF2-40B4-BE49-F238E27FC236}">
                <a16:creationId xmlns:a16="http://schemas.microsoft.com/office/drawing/2014/main" id="{C91DF3D1-06D5-48F3-9AA7-1F38809AB04D}"/>
              </a:ext>
            </a:extLst>
          </p:cNvPr>
          <p:cNvSpPr>
            <a:spLocks noGrp="1"/>
          </p:cNvSpPr>
          <p:nvPr>
            <p:ph type="sldNum" sz="quarter" idx="12"/>
          </p:nvPr>
        </p:nvSpPr>
        <p:spPr/>
        <p:txBody>
          <a:bodyPr/>
          <a:lstStyle/>
          <a:p>
            <a:fld id="{A3FA0A93-60EE-4E9D-852F-604094E61050}" type="slidenum">
              <a:rPr lang="en-US" smtClean="0"/>
              <a:t>5</a:t>
            </a:fld>
            <a:endParaRPr lang="en-US"/>
          </a:p>
        </p:txBody>
      </p:sp>
      <p:sp>
        <p:nvSpPr>
          <p:cNvPr id="5" name="Title 1">
            <a:extLst>
              <a:ext uri="{FF2B5EF4-FFF2-40B4-BE49-F238E27FC236}">
                <a16:creationId xmlns:a16="http://schemas.microsoft.com/office/drawing/2014/main" id="{B895283E-DE5D-4038-BC54-6EBB6B20D0AF}"/>
              </a:ext>
            </a:extLst>
          </p:cNvPr>
          <p:cNvSpPr txBox="1">
            <a:spLocks/>
          </p:cNvSpPr>
          <p:nvPr/>
        </p:nvSpPr>
        <p:spPr>
          <a:xfrm>
            <a:off x="350520" y="-51814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i="1"/>
              <a:t>Brown Shoe </a:t>
            </a:r>
            <a:r>
              <a:rPr lang="en-US"/>
              <a:t>– Motivations for Section 7 Amendments </a:t>
            </a:r>
            <a:r>
              <a:rPr lang="en-US" sz="2000" i="1">
                <a:solidFill>
                  <a:schemeClr val="accent1"/>
                </a:solidFill>
              </a:rPr>
              <a:t>(p.682)</a:t>
            </a:r>
            <a:endParaRPr lang="en-US" i="1" dirty="0">
              <a:solidFill>
                <a:schemeClr val="accent1"/>
              </a:solidFill>
            </a:endParaRPr>
          </a:p>
        </p:txBody>
      </p:sp>
      <p:sp>
        <p:nvSpPr>
          <p:cNvPr id="6" name="TextBox 5">
            <a:extLst>
              <a:ext uri="{FF2B5EF4-FFF2-40B4-BE49-F238E27FC236}">
                <a16:creationId xmlns:a16="http://schemas.microsoft.com/office/drawing/2014/main" id="{C1B5AA08-4863-4F0C-909E-438BAB22C8A2}"/>
              </a:ext>
            </a:extLst>
          </p:cNvPr>
          <p:cNvSpPr txBox="1"/>
          <p:nvPr/>
        </p:nvSpPr>
        <p:spPr>
          <a:xfrm>
            <a:off x="7198201" y="187328"/>
            <a:ext cx="4053527" cy="461665"/>
          </a:xfrm>
          <a:prstGeom prst="rect">
            <a:avLst/>
          </a:prstGeom>
          <a:solidFill>
            <a:srgbClr val="FFFF00"/>
          </a:solidFill>
          <a:ln w="57150">
            <a:solidFill>
              <a:srgbClr val="0070C0"/>
            </a:solidFill>
          </a:ln>
        </p:spPr>
        <p:txBody>
          <a:bodyPr wrap="square" rtlCol="0">
            <a:spAutoFit/>
          </a:bodyPr>
          <a:lstStyle/>
          <a:p>
            <a:pPr algn="ctr"/>
            <a:r>
              <a:rPr lang="en-US" sz="2400" b="1" dirty="0">
                <a:solidFill>
                  <a:srgbClr val="0070C0"/>
                </a:solidFill>
              </a:rPr>
              <a:t>Key language for </a:t>
            </a:r>
            <a:r>
              <a:rPr lang="en-US" sz="2400" b="1" dirty="0" err="1">
                <a:solidFill>
                  <a:srgbClr val="0070C0"/>
                </a:solidFill>
              </a:rPr>
              <a:t>NeoB’s</a:t>
            </a:r>
            <a:endParaRPr lang="en-US" sz="2400" b="1" dirty="0">
              <a:solidFill>
                <a:srgbClr val="0070C0"/>
              </a:solidFill>
            </a:endParaRPr>
          </a:p>
        </p:txBody>
      </p:sp>
    </p:spTree>
    <p:extLst>
      <p:ext uri="{BB962C8B-B14F-4D97-AF65-F5344CB8AC3E}">
        <p14:creationId xmlns:p14="http://schemas.microsoft.com/office/powerpoint/2010/main" val="42766567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93" name="TextBox 8"/>
          <p:cNvSpPr txBox="1">
            <a:spLocks noChangeArrowheads="1"/>
          </p:cNvSpPr>
          <p:nvPr/>
        </p:nvSpPr>
        <p:spPr bwMode="auto">
          <a:xfrm>
            <a:off x="4086569" y="596601"/>
            <a:ext cx="3825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dirty="0">
                <a:latin typeface="Times New Roman" panose="02020603050405020304" pitchFamily="18" charset="0"/>
                <a:cs typeface="Times New Roman" panose="02020603050405020304" pitchFamily="18" charset="0"/>
              </a:rPr>
              <a:t>Calculating the Effect of a Merger on the HHI: </a:t>
            </a:r>
          </a:p>
          <a:p>
            <a:pPr algn="ctr">
              <a:spcBef>
                <a:spcPct val="0"/>
              </a:spcBef>
              <a:buFontTx/>
              <a:buNone/>
            </a:pPr>
            <a:r>
              <a:rPr lang="en-US" sz="1400" b="1" dirty="0">
                <a:latin typeface="Times New Roman" panose="02020603050405020304" pitchFamily="18" charset="0"/>
                <a:cs typeface="Times New Roman" panose="02020603050405020304" pitchFamily="18" charset="0"/>
              </a:rPr>
              <a:t>Two Examples from Market 1</a:t>
            </a:r>
            <a:endParaRPr lang="en-US" sz="1400" dirty="0">
              <a:latin typeface="Times New Roman" panose="02020603050405020304" pitchFamily="18" charset="0"/>
              <a:cs typeface="Times New Roman" panose="02020603050405020304"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021942174"/>
              </p:ext>
            </p:extLst>
          </p:nvPr>
        </p:nvGraphicFramePr>
        <p:xfrm>
          <a:off x="376581" y="2150075"/>
          <a:ext cx="5622925" cy="1646130"/>
        </p:xfrm>
        <a:graphic>
          <a:graphicData uri="http://schemas.openxmlformats.org/drawingml/2006/table">
            <a:tbl>
              <a:tblPr firstRow="1" firstCol="1" bandRow="1">
                <a:tableStyleId>{5C22544A-7EE6-4342-B048-85BDC9FD1C3A}</a:tableStyleId>
              </a:tblPr>
              <a:tblGrid>
                <a:gridCol w="1124458">
                  <a:extLst>
                    <a:ext uri="{9D8B030D-6E8A-4147-A177-3AD203B41FA5}">
                      <a16:colId xmlns:a16="http://schemas.microsoft.com/office/drawing/2014/main" val="20000"/>
                    </a:ext>
                  </a:extLst>
                </a:gridCol>
                <a:gridCol w="1124458">
                  <a:extLst>
                    <a:ext uri="{9D8B030D-6E8A-4147-A177-3AD203B41FA5}">
                      <a16:colId xmlns:a16="http://schemas.microsoft.com/office/drawing/2014/main" val="20001"/>
                    </a:ext>
                  </a:extLst>
                </a:gridCol>
                <a:gridCol w="1124458">
                  <a:extLst>
                    <a:ext uri="{9D8B030D-6E8A-4147-A177-3AD203B41FA5}">
                      <a16:colId xmlns:a16="http://schemas.microsoft.com/office/drawing/2014/main" val="20002"/>
                    </a:ext>
                  </a:extLst>
                </a:gridCol>
                <a:gridCol w="1124458">
                  <a:extLst>
                    <a:ext uri="{9D8B030D-6E8A-4147-A177-3AD203B41FA5}">
                      <a16:colId xmlns:a16="http://schemas.microsoft.com/office/drawing/2014/main" val="20003"/>
                    </a:ext>
                  </a:extLst>
                </a:gridCol>
                <a:gridCol w="1125093">
                  <a:extLst>
                    <a:ext uri="{9D8B030D-6E8A-4147-A177-3AD203B41FA5}">
                      <a16:colId xmlns:a16="http://schemas.microsoft.com/office/drawing/2014/main" val="20004"/>
                    </a:ext>
                  </a:extLst>
                </a:gridCol>
              </a:tblGrid>
              <a:tr h="510647">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Pre-Merger 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Pre-Merger 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Post-Merger 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rgbClr val="C00000"/>
                          </a:solidFill>
                          <a:effectLst/>
                          <a:latin typeface="Times New Roman" charset="0"/>
                          <a:ea typeface="Times New Roman" charset="0"/>
                          <a:cs typeface="Times New Roman" charset="0"/>
                        </a:rPr>
                        <a:t>Post-Merger 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rgbClr val="C00000"/>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rgbClr val="C00000"/>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625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35%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rgbClr val="C00000"/>
                          </a:solidFill>
                          <a:effectLst/>
                          <a:latin typeface="Times New Roman" charset="0"/>
                          <a:ea typeface="Times New Roman" charset="0"/>
                          <a:cs typeface="Times New Roman" charset="0"/>
                        </a:rPr>
                        <a:t>1225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rgbClr val="C00000"/>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915">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100% </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HHI=2550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rgbClr val="C00000"/>
                          </a:solidFill>
                          <a:effectLst/>
                          <a:latin typeface="Times New Roman" charset="0"/>
                          <a:ea typeface="Times New Roman" charset="0"/>
                          <a:cs typeface="Times New Roman" charset="0"/>
                        </a:rPr>
                        <a:t>HHI=3050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70744" name="TextBox 11"/>
          <p:cNvSpPr txBox="1">
            <a:spLocks noChangeArrowheads="1"/>
          </p:cNvSpPr>
          <p:nvPr/>
        </p:nvSpPr>
        <p:spPr bwMode="auto">
          <a:xfrm>
            <a:off x="300381" y="4381326"/>
            <a:ext cx="5622926" cy="1169551"/>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400" b="1" dirty="0">
                <a:solidFill>
                  <a:srgbClr val="C00000"/>
                </a:solidFill>
                <a:latin typeface="Times New Roman" panose="02020603050405020304" pitchFamily="18" charset="0"/>
                <a:cs typeface="Times New Roman" panose="02020603050405020304" pitchFamily="18" charset="0"/>
              </a:rPr>
              <a:t>Notes:</a:t>
            </a:r>
          </a:p>
          <a:p>
            <a:pPr>
              <a:spcBef>
                <a:spcPct val="0"/>
              </a:spcBef>
              <a:buFontTx/>
              <a:buNone/>
            </a:pPr>
            <a:r>
              <a:rPr lang="en-US" sz="1400" b="1" dirty="0">
                <a:solidFill>
                  <a:srgbClr val="C00000"/>
                </a:solidFill>
                <a:latin typeface="Times New Roman" panose="02020603050405020304" pitchFamily="18" charset="0"/>
                <a:cs typeface="Times New Roman" panose="02020603050405020304" pitchFamily="18" charset="0"/>
              </a:rPr>
              <a:t>Change in HHI from merger (also called “delta HHI” or “ΔHHI”): 3050-2550 = 500</a:t>
            </a:r>
          </a:p>
          <a:p>
            <a:pPr>
              <a:spcBef>
                <a:spcPct val="0"/>
              </a:spcBef>
              <a:buFontTx/>
              <a:buNone/>
            </a:pPr>
            <a:r>
              <a:rPr lang="en-US" sz="1400" b="1" dirty="0">
                <a:solidFill>
                  <a:srgbClr val="C00000"/>
                </a:solidFill>
                <a:latin typeface="Times New Roman" panose="02020603050405020304" pitchFamily="18" charset="0"/>
                <a:cs typeface="Times New Roman" panose="02020603050405020304" pitchFamily="18" charset="0"/>
              </a:rPr>
              <a:t>Alternate calculation method for change in HHI (double the product of the merging firms’ market shares): ΔHHI = 2(25)(10) = 500.</a:t>
            </a:r>
          </a:p>
        </p:txBody>
      </p:sp>
      <p:sp>
        <p:nvSpPr>
          <p:cNvPr id="70745" name="TextBox 12"/>
          <p:cNvSpPr txBox="1">
            <a:spLocks noChangeArrowheads="1"/>
          </p:cNvSpPr>
          <p:nvPr/>
        </p:nvSpPr>
        <p:spPr bwMode="auto">
          <a:xfrm>
            <a:off x="9601201" y="6324600"/>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pp. 794-95</a:t>
            </a:r>
          </a:p>
        </p:txBody>
      </p:sp>
      <p:sp>
        <p:nvSpPr>
          <p:cNvPr id="70746" name="TextBox 1"/>
          <p:cNvSpPr txBox="1">
            <a:spLocks noChangeArrowheads="1"/>
          </p:cNvSpPr>
          <p:nvPr/>
        </p:nvSpPr>
        <p:spPr bwMode="auto">
          <a:xfrm>
            <a:off x="300380" y="1840515"/>
            <a:ext cx="25703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200" b="1" dirty="0">
                <a:latin typeface="Times New Roman" panose="02020603050405020304" pitchFamily="18" charset="0"/>
                <a:cs typeface="Times New Roman" panose="02020603050405020304" pitchFamily="18" charset="0"/>
              </a:rPr>
              <a:t>Example 1: Firm C acquires Firm D</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50</a:t>
            </a:fld>
            <a:endParaRPr lang="en-US" altLang="en-US"/>
          </a:p>
        </p:txBody>
      </p:sp>
      <p:pic>
        <p:nvPicPr>
          <p:cNvPr id="5" name="Picture 4"/>
          <p:cNvPicPr>
            <a:picLocks noChangeAspect="1"/>
          </p:cNvPicPr>
          <p:nvPr/>
        </p:nvPicPr>
        <p:blipFill>
          <a:blip r:embed="rId2"/>
          <a:stretch>
            <a:fillRect/>
          </a:stretch>
        </p:blipFill>
        <p:spPr>
          <a:xfrm>
            <a:off x="6087020" y="1840515"/>
            <a:ext cx="5718544" cy="2048434"/>
          </a:xfrm>
          <a:prstGeom prst="rect">
            <a:avLst/>
          </a:prstGeom>
        </p:spPr>
      </p:pic>
      <p:pic>
        <p:nvPicPr>
          <p:cNvPr id="7" name="Picture 6"/>
          <p:cNvPicPr>
            <a:picLocks noChangeAspect="1"/>
          </p:cNvPicPr>
          <p:nvPr/>
        </p:nvPicPr>
        <p:blipFill>
          <a:blip r:embed="rId3"/>
          <a:stretch>
            <a:fillRect/>
          </a:stretch>
        </p:blipFill>
        <p:spPr>
          <a:xfrm>
            <a:off x="6128584" y="4434895"/>
            <a:ext cx="5895430" cy="1062405"/>
          </a:xfrm>
          <a:prstGeom prst="rect">
            <a:avLst/>
          </a:prstGeom>
          <a:ln w="28575">
            <a:solidFill>
              <a:srgbClr val="7030A0"/>
            </a:solidFill>
          </a:ln>
        </p:spPr>
      </p:pic>
    </p:spTree>
    <p:extLst>
      <p:ext uri="{BB962C8B-B14F-4D97-AF65-F5344CB8AC3E}">
        <p14:creationId xmlns:p14="http://schemas.microsoft.com/office/powerpoint/2010/main" val="22232143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2"/>
          <p:cNvSpPr>
            <a:spLocks noGrp="1"/>
          </p:cNvSpPr>
          <p:nvPr>
            <p:ph type="sldNum" sz="quarter" idx="12"/>
          </p:nvPr>
        </p:nvSpPr>
        <p:spPr>
          <a:xfrm>
            <a:off x="609600" y="6245225"/>
            <a:ext cx="2844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l">
              <a:spcBef>
                <a:spcPct val="0"/>
              </a:spcBef>
              <a:buFontTx/>
              <a:buNone/>
            </a:pPr>
            <a:fld id="{EA3FDE81-5866-40D7-88D2-A55C63AF920A}" type="slidenum">
              <a:rPr lang="en-US" altLang="en-US" sz="1400" smtClean="0"/>
              <a:pPr algn="l">
                <a:spcBef>
                  <a:spcPct val="0"/>
                </a:spcBef>
                <a:buFontTx/>
                <a:buNone/>
              </a:pPr>
              <a:t>51</a:t>
            </a:fld>
            <a:endParaRPr lang="en-US" altLang="en-US" sz="1400"/>
          </a:p>
        </p:txBody>
      </p:sp>
      <p:sp>
        <p:nvSpPr>
          <p:cNvPr id="43011" name="Rectangle 2"/>
          <p:cNvSpPr>
            <a:spLocks noChangeArrowheads="1"/>
          </p:cNvSpPr>
          <p:nvPr/>
        </p:nvSpPr>
        <p:spPr bwMode="auto">
          <a:xfrm>
            <a:off x="2844800" y="1454944"/>
            <a:ext cx="6604000" cy="4191000"/>
          </a:xfrm>
          <a:prstGeom prst="rect">
            <a:avLst/>
          </a:prstGeom>
          <a:solidFill>
            <a:srgbClr val="33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12" name="Rectangle 3"/>
          <p:cNvSpPr>
            <a:spLocks noGrp="1" noChangeArrowheads="1"/>
          </p:cNvSpPr>
          <p:nvPr>
            <p:ph type="title"/>
          </p:nvPr>
        </p:nvSpPr>
        <p:spPr>
          <a:xfrm>
            <a:off x="79781" y="145479"/>
            <a:ext cx="11587940" cy="622300"/>
          </a:xfrm>
        </p:spPr>
        <p:txBody>
          <a:bodyPr>
            <a:normAutofit fontScale="90000"/>
          </a:bodyPr>
          <a:lstStyle/>
          <a:p>
            <a:r>
              <a:rPr lang="en-US" altLang="en-US" sz="3200" dirty="0">
                <a:latin typeface="Times New Roman" pitchFamily="18" charset="0"/>
                <a:cs typeface="Times New Roman" pitchFamily="18" charset="0"/>
              </a:rPr>
              <a:t>2010 HMGs HHI Regions: Safe Harbor and </a:t>
            </a:r>
            <a:br>
              <a:rPr lang="en-US" altLang="en-US" sz="3200" dirty="0">
                <a:latin typeface="Times New Roman" pitchFamily="18" charset="0"/>
                <a:cs typeface="Times New Roman" pitchFamily="18" charset="0"/>
              </a:rPr>
            </a:br>
            <a:r>
              <a:rPr lang="en-US" altLang="en-US" sz="3200" dirty="0">
                <a:latin typeface="Times New Roman" pitchFamily="18" charset="0"/>
                <a:cs typeface="Times New Roman" pitchFamily="18" charset="0"/>
              </a:rPr>
              <a:t>Anticompetitive Presumption</a:t>
            </a:r>
          </a:p>
        </p:txBody>
      </p:sp>
      <p:sp>
        <p:nvSpPr>
          <p:cNvPr id="43013" name="Text Box 4"/>
          <p:cNvSpPr txBox="1">
            <a:spLocks noChangeArrowheads="1"/>
          </p:cNvSpPr>
          <p:nvPr/>
        </p:nvSpPr>
        <p:spPr bwMode="auto">
          <a:xfrm>
            <a:off x="1949638" y="1406525"/>
            <a:ext cx="7489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200" b="1"/>
              <a:t>Change</a:t>
            </a:r>
          </a:p>
          <a:p>
            <a:pPr algn="ctr" eaLnBrk="1" hangingPunct="1">
              <a:spcBef>
                <a:spcPct val="0"/>
              </a:spcBef>
              <a:buFontTx/>
              <a:buNone/>
            </a:pPr>
            <a:r>
              <a:rPr lang="en-US" altLang="en-US" sz="1200" b="1"/>
              <a:t>in HHI</a:t>
            </a:r>
          </a:p>
        </p:txBody>
      </p:sp>
      <p:sp>
        <p:nvSpPr>
          <p:cNvPr id="43014" name="Text Box 5"/>
          <p:cNvSpPr txBox="1">
            <a:spLocks noChangeArrowheads="1"/>
          </p:cNvSpPr>
          <p:nvPr/>
        </p:nvSpPr>
        <p:spPr bwMode="auto">
          <a:xfrm>
            <a:off x="8843613" y="5715001"/>
            <a:ext cx="6960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200" b="1"/>
              <a:t>Post-</a:t>
            </a:r>
          </a:p>
          <a:p>
            <a:pPr algn="ctr" eaLnBrk="1" hangingPunct="1">
              <a:spcBef>
                <a:spcPct val="0"/>
              </a:spcBef>
              <a:buFontTx/>
              <a:buNone/>
            </a:pPr>
            <a:r>
              <a:rPr lang="en-US" altLang="en-US" sz="1200" b="1"/>
              <a:t>Merger</a:t>
            </a:r>
          </a:p>
          <a:p>
            <a:pPr algn="ctr" eaLnBrk="1" hangingPunct="1">
              <a:spcBef>
                <a:spcPct val="0"/>
              </a:spcBef>
              <a:buFontTx/>
              <a:buNone/>
            </a:pPr>
            <a:r>
              <a:rPr lang="en-US" altLang="en-US" sz="1200" b="1"/>
              <a:t>HHI</a:t>
            </a:r>
          </a:p>
        </p:txBody>
      </p:sp>
      <p:sp>
        <p:nvSpPr>
          <p:cNvPr id="43015" name="Line 6"/>
          <p:cNvSpPr>
            <a:spLocks noChangeShapeType="1"/>
          </p:cNvSpPr>
          <p:nvPr/>
        </p:nvSpPr>
        <p:spPr bwMode="auto">
          <a:xfrm>
            <a:off x="7842251" y="5715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6" name="Line 7"/>
          <p:cNvSpPr>
            <a:spLocks noChangeShapeType="1"/>
          </p:cNvSpPr>
          <p:nvPr/>
        </p:nvSpPr>
        <p:spPr bwMode="auto">
          <a:xfrm>
            <a:off x="5949965" y="5710554"/>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7" name="Text Box 8"/>
          <p:cNvSpPr txBox="1">
            <a:spLocks noChangeArrowheads="1"/>
          </p:cNvSpPr>
          <p:nvPr/>
        </p:nvSpPr>
        <p:spPr bwMode="auto">
          <a:xfrm>
            <a:off x="5731381" y="5968226"/>
            <a:ext cx="5245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dirty="0"/>
              <a:t>1500</a:t>
            </a:r>
          </a:p>
        </p:txBody>
      </p:sp>
      <p:sp>
        <p:nvSpPr>
          <p:cNvPr id="43018" name="Text Box 9"/>
          <p:cNvSpPr txBox="1">
            <a:spLocks noChangeArrowheads="1"/>
          </p:cNvSpPr>
          <p:nvPr/>
        </p:nvSpPr>
        <p:spPr bwMode="auto">
          <a:xfrm>
            <a:off x="7579999" y="5989766"/>
            <a:ext cx="5245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dirty="0"/>
              <a:t>2500</a:t>
            </a:r>
          </a:p>
        </p:txBody>
      </p:sp>
      <p:sp>
        <p:nvSpPr>
          <p:cNvPr id="43019" name="Line 10"/>
          <p:cNvSpPr>
            <a:spLocks noChangeShapeType="1"/>
          </p:cNvSpPr>
          <p:nvPr/>
        </p:nvSpPr>
        <p:spPr bwMode="auto">
          <a:xfrm rot="5400000">
            <a:off x="2732126" y="4302725"/>
            <a:ext cx="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0" name="Line 11"/>
          <p:cNvSpPr>
            <a:spLocks noChangeShapeType="1"/>
          </p:cNvSpPr>
          <p:nvPr/>
        </p:nvSpPr>
        <p:spPr bwMode="auto">
          <a:xfrm rot="5400000">
            <a:off x="2698561" y="2853124"/>
            <a:ext cx="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1" name="Text Box 12"/>
          <p:cNvSpPr txBox="1">
            <a:spLocks noChangeArrowheads="1"/>
          </p:cNvSpPr>
          <p:nvPr/>
        </p:nvSpPr>
        <p:spPr bwMode="auto">
          <a:xfrm>
            <a:off x="2064575" y="4339660"/>
            <a:ext cx="4395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100</a:t>
            </a:r>
          </a:p>
        </p:txBody>
      </p:sp>
      <p:sp>
        <p:nvSpPr>
          <p:cNvPr id="43022" name="Text Box 13"/>
          <p:cNvSpPr txBox="1">
            <a:spLocks noChangeArrowheads="1"/>
          </p:cNvSpPr>
          <p:nvPr/>
        </p:nvSpPr>
        <p:spPr bwMode="auto">
          <a:xfrm>
            <a:off x="2032001" y="2867025"/>
            <a:ext cx="4395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200</a:t>
            </a:r>
          </a:p>
        </p:txBody>
      </p:sp>
      <p:sp>
        <p:nvSpPr>
          <p:cNvPr id="43023" name="Rectangle 14"/>
          <p:cNvSpPr>
            <a:spLocks noChangeArrowheads="1"/>
          </p:cNvSpPr>
          <p:nvPr/>
        </p:nvSpPr>
        <p:spPr bwMode="auto">
          <a:xfrm>
            <a:off x="5867398" y="1444059"/>
            <a:ext cx="3562349" cy="3011065"/>
          </a:xfrm>
          <a:prstGeom prst="rect">
            <a:avLst/>
          </a:prstGeom>
          <a:solidFill>
            <a:srgbClr val="FFFF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24" name="Rectangle 15"/>
          <p:cNvSpPr>
            <a:spLocks noChangeArrowheads="1"/>
          </p:cNvSpPr>
          <p:nvPr/>
        </p:nvSpPr>
        <p:spPr bwMode="auto">
          <a:xfrm>
            <a:off x="7667624" y="1468429"/>
            <a:ext cx="1762123" cy="1443037"/>
          </a:xfrm>
          <a:prstGeom prst="rect">
            <a:avLst/>
          </a:prstGeom>
          <a:solidFill>
            <a:srgbClr val="FF0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dirty="0"/>
          </a:p>
        </p:txBody>
      </p:sp>
      <p:sp>
        <p:nvSpPr>
          <p:cNvPr id="43025" name="Line 16"/>
          <p:cNvSpPr>
            <a:spLocks noChangeShapeType="1"/>
          </p:cNvSpPr>
          <p:nvPr/>
        </p:nvSpPr>
        <p:spPr bwMode="auto">
          <a:xfrm flipV="1">
            <a:off x="2884526" y="5629434"/>
            <a:ext cx="6896475" cy="1651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3026" name="Line 17"/>
          <p:cNvSpPr>
            <a:spLocks noChangeShapeType="1"/>
          </p:cNvSpPr>
          <p:nvPr/>
        </p:nvSpPr>
        <p:spPr bwMode="auto">
          <a:xfrm flipH="1" flipV="1">
            <a:off x="2844800" y="1371600"/>
            <a:ext cx="19051" cy="43576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TextBox 2">
            <a:extLst>
              <a:ext uri="{FF2B5EF4-FFF2-40B4-BE49-F238E27FC236}">
                <a16:creationId xmlns:a16="http://schemas.microsoft.com/office/drawing/2014/main" id="{B3D628D3-24C4-46A1-B993-BF1E1969DC6A}"/>
              </a:ext>
            </a:extLst>
          </p:cNvPr>
          <p:cNvSpPr txBox="1"/>
          <p:nvPr/>
        </p:nvSpPr>
        <p:spPr>
          <a:xfrm>
            <a:off x="3665343" y="3144024"/>
            <a:ext cx="914400" cy="707886"/>
          </a:xfrm>
          <a:prstGeom prst="rect">
            <a:avLst/>
          </a:prstGeom>
          <a:noFill/>
        </p:spPr>
        <p:txBody>
          <a:bodyPr wrap="square" rtlCol="0">
            <a:spAutoFit/>
          </a:bodyPr>
          <a:lstStyle/>
          <a:p>
            <a:r>
              <a:rPr lang="en-US" sz="2000" dirty="0"/>
              <a:t>Safe Harbor</a:t>
            </a:r>
          </a:p>
        </p:txBody>
      </p:sp>
      <p:sp>
        <p:nvSpPr>
          <p:cNvPr id="4" name="TextBox 3">
            <a:extLst>
              <a:ext uri="{FF2B5EF4-FFF2-40B4-BE49-F238E27FC236}">
                <a16:creationId xmlns:a16="http://schemas.microsoft.com/office/drawing/2014/main" id="{1C6DFE52-E483-4EDA-85A1-2B11E1B2DD10}"/>
              </a:ext>
            </a:extLst>
          </p:cNvPr>
          <p:cNvSpPr txBox="1"/>
          <p:nvPr/>
        </p:nvSpPr>
        <p:spPr>
          <a:xfrm>
            <a:off x="7667625" y="1760606"/>
            <a:ext cx="1936750" cy="707886"/>
          </a:xfrm>
          <a:prstGeom prst="rect">
            <a:avLst/>
          </a:prstGeom>
          <a:noFill/>
        </p:spPr>
        <p:txBody>
          <a:bodyPr wrap="square" rtlCol="0">
            <a:spAutoFit/>
          </a:bodyPr>
          <a:lstStyle/>
          <a:p>
            <a:r>
              <a:rPr lang="en-US" sz="2000" dirty="0"/>
              <a:t>Anticompetitive </a:t>
            </a:r>
          </a:p>
          <a:p>
            <a:r>
              <a:rPr lang="en-US" sz="2000" dirty="0"/>
              <a:t>Presumption</a:t>
            </a:r>
          </a:p>
        </p:txBody>
      </p:sp>
      <p:sp>
        <p:nvSpPr>
          <p:cNvPr id="5" name="TextBox 4">
            <a:extLst>
              <a:ext uri="{FF2B5EF4-FFF2-40B4-BE49-F238E27FC236}">
                <a16:creationId xmlns:a16="http://schemas.microsoft.com/office/drawing/2014/main" id="{240421A9-759D-46EF-973F-B4720CA4307E}"/>
              </a:ext>
            </a:extLst>
          </p:cNvPr>
          <p:cNvSpPr txBox="1"/>
          <p:nvPr/>
        </p:nvSpPr>
        <p:spPr>
          <a:xfrm>
            <a:off x="6475218" y="2981236"/>
            <a:ext cx="1367034" cy="1015663"/>
          </a:xfrm>
          <a:prstGeom prst="rect">
            <a:avLst/>
          </a:prstGeom>
          <a:noFill/>
        </p:spPr>
        <p:txBody>
          <a:bodyPr wrap="square" rtlCol="0">
            <a:spAutoFit/>
          </a:bodyPr>
          <a:lstStyle/>
          <a:p>
            <a:r>
              <a:rPr lang="en-US" sz="2000" dirty="0"/>
              <a:t>Requires Further Analysis</a:t>
            </a:r>
          </a:p>
        </p:txBody>
      </p:sp>
      <p:cxnSp>
        <p:nvCxnSpPr>
          <p:cNvPr id="6" name="Straight Connector 5"/>
          <p:cNvCxnSpPr/>
          <p:nvPr/>
        </p:nvCxnSpPr>
        <p:spPr>
          <a:xfrm>
            <a:off x="2863851" y="4455125"/>
            <a:ext cx="30513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5899281" y="4478160"/>
            <a:ext cx="42216" cy="1251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19FF156-B2B9-460A-AC07-05BC26BB3312}"/>
              </a:ext>
            </a:extLst>
          </p:cNvPr>
          <p:cNvSpPr txBox="1"/>
          <p:nvPr/>
        </p:nvSpPr>
        <p:spPr>
          <a:xfrm>
            <a:off x="8843613" y="250121"/>
            <a:ext cx="2972208" cy="923330"/>
          </a:xfrm>
          <a:prstGeom prst="rect">
            <a:avLst/>
          </a:prstGeom>
          <a:noFill/>
          <a:ln w="57150">
            <a:solidFill>
              <a:srgbClr val="0070C0"/>
            </a:solidFill>
          </a:ln>
        </p:spPr>
        <p:txBody>
          <a:bodyPr wrap="square" rtlCol="0">
            <a:spAutoFit/>
          </a:bodyPr>
          <a:lstStyle/>
          <a:p>
            <a:pPr algn="ctr"/>
            <a:r>
              <a:rPr lang="en-US" b="1" dirty="0">
                <a:solidFill>
                  <a:srgbClr val="0070C0"/>
                </a:solidFill>
              </a:rPr>
              <a:t>1992 HMGs had Red zone at &gt;1800/100 and </a:t>
            </a:r>
          </a:p>
          <a:p>
            <a:pPr algn="ctr"/>
            <a:r>
              <a:rPr lang="en-US" b="1" dirty="0">
                <a:solidFill>
                  <a:srgbClr val="0070C0"/>
                </a:solidFill>
              </a:rPr>
              <a:t>Safe Harbor at &lt;1000</a:t>
            </a:r>
          </a:p>
        </p:txBody>
      </p:sp>
      <p:sp>
        <p:nvSpPr>
          <p:cNvPr id="2" name="Oval 1">
            <a:extLst>
              <a:ext uri="{FF2B5EF4-FFF2-40B4-BE49-F238E27FC236}">
                <a16:creationId xmlns:a16="http://schemas.microsoft.com/office/drawing/2014/main" id="{6414F5E8-721C-4DC2-970B-8B4D54D9DAB7}"/>
              </a:ext>
            </a:extLst>
          </p:cNvPr>
          <p:cNvSpPr/>
          <p:nvPr/>
        </p:nvSpPr>
        <p:spPr>
          <a:xfrm>
            <a:off x="1897826" y="2764741"/>
            <a:ext cx="707894" cy="598170"/>
          </a:xfrm>
          <a:prstGeom prst="ellipse">
            <a:avLst/>
          </a:prstGeom>
          <a:solidFill>
            <a:srgbClr val="FF00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30D81D5A-E86E-48AA-84E2-0FA8A6D6B814}"/>
              </a:ext>
            </a:extLst>
          </p:cNvPr>
          <p:cNvSpPr/>
          <p:nvPr/>
        </p:nvSpPr>
        <p:spPr>
          <a:xfrm>
            <a:off x="5640153" y="5846723"/>
            <a:ext cx="707894" cy="598170"/>
          </a:xfrm>
          <a:prstGeom prst="ellipse">
            <a:avLst/>
          </a:prstGeom>
          <a:solidFill>
            <a:srgbClr val="CCFF66">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4BE39B2-ACBE-41E9-A4FE-80ADF9A982B1}"/>
              </a:ext>
            </a:extLst>
          </p:cNvPr>
          <p:cNvSpPr/>
          <p:nvPr/>
        </p:nvSpPr>
        <p:spPr>
          <a:xfrm>
            <a:off x="1981331" y="4216400"/>
            <a:ext cx="707894" cy="582930"/>
          </a:xfrm>
          <a:prstGeom prst="ellipse">
            <a:avLst/>
          </a:prstGeom>
          <a:solidFill>
            <a:srgbClr val="CCFF66">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A7EF0957-B053-48B2-B132-CD2E7EE82568}"/>
              </a:ext>
            </a:extLst>
          </p:cNvPr>
          <p:cNvSpPr/>
          <p:nvPr/>
        </p:nvSpPr>
        <p:spPr>
          <a:xfrm>
            <a:off x="7458538" y="5773323"/>
            <a:ext cx="707894" cy="598170"/>
          </a:xfrm>
          <a:prstGeom prst="ellipse">
            <a:avLst/>
          </a:prstGeom>
          <a:solidFill>
            <a:srgbClr val="FF00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SideBar</a:t>
            </a:r>
            <a:r>
              <a:rPr lang="en-US" dirty="0"/>
              <a:t>: Evolution of HHI Presumption Thresholds</a:t>
            </a:r>
          </a:p>
        </p:txBody>
      </p:sp>
      <p:sp>
        <p:nvSpPr>
          <p:cNvPr id="3" name="Text Placeholder 2"/>
          <p:cNvSpPr>
            <a:spLocks noGrp="1"/>
          </p:cNvSpPr>
          <p:nvPr>
            <p:ph type="body" idx="1"/>
          </p:nvPr>
        </p:nvSpPr>
        <p:spPr/>
        <p:txBody>
          <a:bodyPr/>
          <a:lstStyle/>
          <a:p>
            <a:pPr algn="ctr"/>
            <a:r>
              <a:rPr lang="en-US" dirty="0"/>
              <a:t> </a:t>
            </a:r>
          </a:p>
        </p:txBody>
      </p:sp>
      <p:sp>
        <p:nvSpPr>
          <p:cNvPr id="4" name="Slide Number Placeholder 3"/>
          <p:cNvSpPr>
            <a:spLocks noGrp="1"/>
          </p:cNvSpPr>
          <p:nvPr>
            <p:ph type="sldNum" sz="quarter" idx="12"/>
          </p:nvPr>
        </p:nvSpPr>
        <p:spPr>
          <a:xfrm>
            <a:off x="8610600" y="6356350"/>
            <a:ext cx="2743200" cy="365125"/>
          </a:xfrm>
        </p:spPr>
        <p:txBody>
          <a:bodyPr/>
          <a:lstStyle/>
          <a:p>
            <a:fld id="{A3FA0A93-60EE-4E9D-852F-604094E61050}" type="slidenum">
              <a:rPr lang="en-US" smtClean="0"/>
              <a:t>52</a:t>
            </a:fld>
            <a:endParaRPr lang="en-US"/>
          </a:p>
        </p:txBody>
      </p:sp>
    </p:spTree>
    <p:extLst>
      <p:ext uri="{BB962C8B-B14F-4D97-AF65-F5344CB8AC3E}">
        <p14:creationId xmlns:p14="http://schemas.microsoft.com/office/powerpoint/2010/main" val="34504295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3657600" y="1524000"/>
            <a:ext cx="4953000" cy="4191000"/>
          </a:xfrm>
          <a:prstGeom prst="rect">
            <a:avLst/>
          </a:prstGeom>
          <a:solidFill>
            <a:srgbClr val="339933"/>
          </a:solidFill>
          <a:ln w="9525">
            <a:noFill/>
            <a:miter lim="800000"/>
            <a:headEnd/>
            <a:tailEnd/>
          </a:ln>
          <a:effectLst/>
        </p:spPr>
        <p:txBody>
          <a:bodyPr wrap="none" anchor="ctr"/>
          <a:lstStyle/>
          <a:p>
            <a:endParaRPr lang="en-US"/>
          </a:p>
        </p:txBody>
      </p:sp>
      <p:sp>
        <p:nvSpPr>
          <p:cNvPr id="2050" name="Rectangle 2"/>
          <p:cNvSpPr>
            <a:spLocks noGrp="1" noChangeArrowheads="1"/>
          </p:cNvSpPr>
          <p:nvPr>
            <p:ph type="ctrTitle"/>
          </p:nvPr>
        </p:nvSpPr>
        <p:spPr>
          <a:xfrm>
            <a:off x="1828800" y="0"/>
            <a:ext cx="8610600" cy="990600"/>
          </a:xfrm>
        </p:spPr>
        <p:txBody>
          <a:bodyPr/>
          <a:lstStyle/>
          <a:p>
            <a:r>
              <a:rPr lang="en-US" sz="2800"/>
              <a:t>Figure 1: HHI Thresholds Under the 1992 Guidelines</a:t>
            </a:r>
          </a:p>
        </p:txBody>
      </p:sp>
      <p:sp>
        <p:nvSpPr>
          <p:cNvPr id="2053" name="Line 5"/>
          <p:cNvSpPr>
            <a:spLocks noChangeShapeType="1"/>
          </p:cNvSpPr>
          <p:nvPr/>
        </p:nvSpPr>
        <p:spPr bwMode="auto">
          <a:xfrm>
            <a:off x="3657600" y="5715000"/>
            <a:ext cx="5105400" cy="0"/>
          </a:xfrm>
          <a:prstGeom prst="line">
            <a:avLst/>
          </a:prstGeom>
          <a:noFill/>
          <a:ln w="28575">
            <a:solidFill>
              <a:schemeClr val="tx1"/>
            </a:solidFill>
            <a:round/>
            <a:headEnd/>
            <a:tailEnd type="triangle" w="med" len="med"/>
          </a:ln>
          <a:effectLst/>
        </p:spPr>
        <p:txBody>
          <a:bodyPr/>
          <a:lstStyle/>
          <a:p>
            <a:endParaRPr lang="en-US"/>
          </a:p>
        </p:txBody>
      </p:sp>
      <p:sp>
        <p:nvSpPr>
          <p:cNvPr id="2055" name="Line 7"/>
          <p:cNvSpPr>
            <a:spLocks noChangeShapeType="1"/>
          </p:cNvSpPr>
          <p:nvPr/>
        </p:nvSpPr>
        <p:spPr bwMode="auto">
          <a:xfrm flipH="1" flipV="1">
            <a:off x="3657600" y="1371600"/>
            <a:ext cx="14288" cy="4357688"/>
          </a:xfrm>
          <a:prstGeom prst="line">
            <a:avLst/>
          </a:prstGeom>
          <a:noFill/>
          <a:ln w="28575">
            <a:solidFill>
              <a:schemeClr val="tx1"/>
            </a:solidFill>
            <a:round/>
            <a:headEnd/>
            <a:tailEnd type="triangle" w="med" len="med"/>
          </a:ln>
          <a:effectLst/>
        </p:spPr>
        <p:txBody>
          <a:bodyPr/>
          <a:lstStyle/>
          <a:p>
            <a:endParaRPr lang="en-US"/>
          </a:p>
        </p:txBody>
      </p:sp>
      <p:sp>
        <p:nvSpPr>
          <p:cNvPr id="2056" name="Text Box 8"/>
          <p:cNvSpPr txBox="1">
            <a:spLocks noChangeArrowheads="1"/>
          </p:cNvSpPr>
          <p:nvPr/>
        </p:nvSpPr>
        <p:spPr bwMode="auto">
          <a:xfrm>
            <a:off x="2923071" y="1406526"/>
            <a:ext cx="688009" cy="461665"/>
          </a:xfrm>
          <a:prstGeom prst="rect">
            <a:avLst/>
          </a:prstGeom>
          <a:noFill/>
          <a:ln w="9525">
            <a:noFill/>
            <a:miter lim="800000"/>
            <a:headEnd/>
            <a:tailEnd/>
          </a:ln>
          <a:effectLst/>
        </p:spPr>
        <p:txBody>
          <a:bodyPr wrap="none">
            <a:spAutoFit/>
          </a:bodyPr>
          <a:lstStyle/>
          <a:p>
            <a:pPr algn="ctr"/>
            <a:r>
              <a:rPr lang="en-US" sz="1200" b="1"/>
              <a:t>Change</a:t>
            </a:r>
          </a:p>
          <a:p>
            <a:pPr algn="ctr"/>
            <a:r>
              <a:rPr lang="en-US" sz="1200" b="1"/>
              <a:t>in HHI</a:t>
            </a:r>
          </a:p>
        </p:txBody>
      </p:sp>
      <p:sp>
        <p:nvSpPr>
          <p:cNvPr id="2057" name="Text Box 9"/>
          <p:cNvSpPr txBox="1">
            <a:spLocks noChangeArrowheads="1"/>
          </p:cNvSpPr>
          <p:nvPr/>
        </p:nvSpPr>
        <p:spPr bwMode="auto">
          <a:xfrm>
            <a:off x="8080881" y="5715001"/>
            <a:ext cx="683200" cy="646331"/>
          </a:xfrm>
          <a:prstGeom prst="rect">
            <a:avLst/>
          </a:prstGeom>
          <a:noFill/>
          <a:ln w="9525">
            <a:noFill/>
            <a:miter lim="800000"/>
            <a:headEnd/>
            <a:tailEnd/>
          </a:ln>
          <a:effectLst/>
        </p:spPr>
        <p:txBody>
          <a:bodyPr wrap="none">
            <a:spAutoFit/>
          </a:bodyPr>
          <a:lstStyle/>
          <a:p>
            <a:pPr algn="ctr"/>
            <a:r>
              <a:rPr lang="en-US" sz="1200" b="1"/>
              <a:t>Post-</a:t>
            </a:r>
          </a:p>
          <a:p>
            <a:pPr algn="ctr"/>
            <a:r>
              <a:rPr lang="en-US" sz="1200" b="1"/>
              <a:t>Merger</a:t>
            </a:r>
          </a:p>
          <a:p>
            <a:pPr algn="ctr"/>
            <a:r>
              <a:rPr lang="en-US" sz="1200" b="1"/>
              <a:t>HHI</a:t>
            </a:r>
          </a:p>
        </p:txBody>
      </p:sp>
      <p:sp>
        <p:nvSpPr>
          <p:cNvPr id="2059" name="Line 11"/>
          <p:cNvSpPr>
            <a:spLocks noChangeShapeType="1"/>
          </p:cNvSpPr>
          <p:nvPr/>
        </p:nvSpPr>
        <p:spPr bwMode="auto">
          <a:xfrm>
            <a:off x="5167313" y="5715000"/>
            <a:ext cx="0" cy="228600"/>
          </a:xfrm>
          <a:prstGeom prst="line">
            <a:avLst/>
          </a:prstGeom>
          <a:noFill/>
          <a:ln w="28575">
            <a:solidFill>
              <a:schemeClr val="tx1"/>
            </a:solidFill>
            <a:round/>
            <a:headEnd/>
            <a:tailEnd/>
          </a:ln>
          <a:effectLst/>
        </p:spPr>
        <p:txBody>
          <a:bodyPr/>
          <a:lstStyle/>
          <a:p>
            <a:endParaRPr lang="en-US"/>
          </a:p>
        </p:txBody>
      </p:sp>
      <p:sp>
        <p:nvSpPr>
          <p:cNvPr id="2061" name="Line 13"/>
          <p:cNvSpPr>
            <a:spLocks noChangeShapeType="1"/>
          </p:cNvSpPr>
          <p:nvPr/>
        </p:nvSpPr>
        <p:spPr bwMode="auto">
          <a:xfrm>
            <a:off x="6400800" y="5715000"/>
            <a:ext cx="0" cy="228600"/>
          </a:xfrm>
          <a:prstGeom prst="line">
            <a:avLst/>
          </a:prstGeom>
          <a:noFill/>
          <a:ln w="28575">
            <a:solidFill>
              <a:schemeClr val="tx1"/>
            </a:solidFill>
            <a:round/>
            <a:headEnd/>
            <a:tailEnd/>
          </a:ln>
          <a:effectLst/>
        </p:spPr>
        <p:txBody>
          <a:bodyPr/>
          <a:lstStyle/>
          <a:p>
            <a:endParaRPr lang="en-US"/>
          </a:p>
        </p:txBody>
      </p:sp>
      <p:sp>
        <p:nvSpPr>
          <p:cNvPr id="2063" name="Text Box 15"/>
          <p:cNvSpPr txBox="1">
            <a:spLocks noChangeArrowheads="1"/>
          </p:cNvSpPr>
          <p:nvPr/>
        </p:nvSpPr>
        <p:spPr bwMode="auto">
          <a:xfrm>
            <a:off x="4905376" y="5915026"/>
            <a:ext cx="492443" cy="276999"/>
          </a:xfrm>
          <a:prstGeom prst="rect">
            <a:avLst/>
          </a:prstGeom>
          <a:noFill/>
          <a:ln w="9525">
            <a:noFill/>
            <a:miter lim="800000"/>
            <a:headEnd/>
            <a:tailEnd/>
          </a:ln>
          <a:effectLst/>
        </p:spPr>
        <p:txBody>
          <a:bodyPr wrap="none">
            <a:spAutoFit/>
          </a:bodyPr>
          <a:lstStyle/>
          <a:p>
            <a:r>
              <a:rPr lang="en-US" sz="1200" b="1"/>
              <a:t>1000</a:t>
            </a:r>
          </a:p>
        </p:txBody>
      </p:sp>
      <p:sp>
        <p:nvSpPr>
          <p:cNvPr id="2065" name="Text Box 17"/>
          <p:cNvSpPr txBox="1">
            <a:spLocks noChangeArrowheads="1"/>
          </p:cNvSpPr>
          <p:nvPr/>
        </p:nvSpPr>
        <p:spPr bwMode="auto">
          <a:xfrm>
            <a:off x="6146801" y="5929314"/>
            <a:ext cx="492443" cy="276999"/>
          </a:xfrm>
          <a:prstGeom prst="rect">
            <a:avLst/>
          </a:prstGeom>
          <a:noFill/>
          <a:ln w="9525">
            <a:noFill/>
            <a:miter lim="800000"/>
            <a:headEnd/>
            <a:tailEnd/>
          </a:ln>
          <a:effectLst/>
        </p:spPr>
        <p:txBody>
          <a:bodyPr wrap="none">
            <a:spAutoFit/>
          </a:bodyPr>
          <a:lstStyle/>
          <a:p>
            <a:r>
              <a:rPr lang="en-US" sz="1200" b="1"/>
              <a:t>1800</a:t>
            </a:r>
          </a:p>
        </p:txBody>
      </p:sp>
      <p:sp>
        <p:nvSpPr>
          <p:cNvPr id="2067" name="Line 19"/>
          <p:cNvSpPr>
            <a:spLocks noChangeShapeType="1"/>
          </p:cNvSpPr>
          <p:nvPr/>
        </p:nvSpPr>
        <p:spPr bwMode="auto">
          <a:xfrm rot="5400000">
            <a:off x="3543300" y="4938713"/>
            <a:ext cx="0" cy="228600"/>
          </a:xfrm>
          <a:prstGeom prst="line">
            <a:avLst/>
          </a:prstGeom>
          <a:noFill/>
          <a:ln w="28575">
            <a:solidFill>
              <a:schemeClr val="tx1"/>
            </a:solidFill>
            <a:round/>
            <a:headEnd/>
            <a:tailEnd/>
          </a:ln>
          <a:effectLst/>
        </p:spPr>
        <p:txBody>
          <a:bodyPr/>
          <a:lstStyle/>
          <a:p>
            <a:endParaRPr lang="en-US"/>
          </a:p>
        </p:txBody>
      </p:sp>
      <p:sp>
        <p:nvSpPr>
          <p:cNvPr id="2068" name="Line 20"/>
          <p:cNvSpPr>
            <a:spLocks noChangeShapeType="1"/>
          </p:cNvSpPr>
          <p:nvPr/>
        </p:nvSpPr>
        <p:spPr bwMode="auto">
          <a:xfrm rot="5400000">
            <a:off x="3538538" y="4305300"/>
            <a:ext cx="0" cy="228600"/>
          </a:xfrm>
          <a:prstGeom prst="line">
            <a:avLst/>
          </a:prstGeom>
          <a:noFill/>
          <a:ln w="28575">
            <a:solidFill>
              <a:schemeClr val="tx1"/>
            </a:solidFill>
            <a:round/>
            <a:headEnd/>
            <a:tailEnd/>
          </a:ln>
          <a:effectLst/>
        </p:spPr>
        <p:txBody>
          <a:bodyPr/>
          <a:lstStyle/>
          <a:p>
            <a:endParaRPr lang="en-US"/>
          </a:p>
        </p:txBody>
      </p:sp>
      <p:sp>
        <p:nvSpPr>
          <p:cNvPr id="2072" name="Text Box 24"/>
          <p:cNvSpPr txBox="1">
            <a:spLocks noChangeArrowheads="1"/>
          </p:cNvSpPr>
          <p:nvPr/>
        </p:nvSpPr>
        <p:spPr bwMode="auto">
          <a:xfrm>
            <a:off x="3105150" y="4910139"/>
            <a:ext cx="338554" cy="276999"/>
          </a:xfrm>
          <a:prstGeom prst="rect">
            <a:avLst/>
          </a:prstGeom>
          <a:noFill/>
          <a:ln w="9525">
            <a:noFill/>
            <a:miter lim="800000"/>
            <a:headEnd/>
            <a:tailEnd/>
          </a:ln>
          <a:effectLst/>
        </p:spPr>
        <p:txBody>
          <a:bodyPr wrap="none">
            <a:spAutoFit/>
          </a:bodyPr>
          <a:lstStyle/>
          <a:p>
            <a:r>
              <a:rPr lang="en-US" sz="1200" b="1"/>
              <a:t>50</a:t>
            </a:r>
          </a:p>
        </p:txBody>
      </p:sp>
      <p:sp>
        <p:nvSpPr>
          <p:cNvPr id="2073" name="Text Box 25"/>
          <p:cNvSpPr txBox="1">
            <a:spLocks noChangeArrowheads="1"/>
          </p:cNvSpPr>
          <p:nvPr/>
        </p:nvSpPr>
        <p:spPr bwMode="auto">
          <a:xfrm>
            <a:off x="3052763" y="4267201"/>
            <a:ext cx="415498" cy="276999"/>
          </a:xfrm>
          <a:prstGeom prst="rect">
            <a:avLst/>
          </a:prstGeom>
          <a:noFill/>
          <a:ln w="9525">
            <a:noFill/>
            <a:miter lim="800000"/>
            <a:headEnd/>
            <a:tailEnd/>
          </a:ln>
          <a:effectLst/>
        </p:spPr>
        <p:txBody>
          <a:bodyPr wrap="none">
            <a:spAutoFit/>
          </a:bodyPr>
          <a:lstStyle/>
          <a:p>
            <a:r>
              <a:rPr lang="en-US" sz="1200" b="1"/>
              <a:t>100</a:t>
            </a:r>
          </a:p>
        </p:txBody>
      </p:sp>
      <p:sp>
        <p:nvSpPr>
          <p:cNvPr id="2077" name="Rectangle 29"/>
          <p:cNvSpPr>
            <a:spLocks noChangeArrowheads="1"/>
          </p:cNvSpPr>
          <p:nvPr/>
        </p:nvSpPr>
        <p:spPr bwMode="auto">
          <a:xfrm>
            <a:off x="5181600" y="1524000"/>
            <a:ext cx="3429000" cy="2895600"/>
          </a:xfrm>
          <a:prstGeom prst="rect">
            <a:avLst/>
          </a:prstGeom>
          <a:solidFill>
            <a:srgbClr val="FFFF00"/>
          </a:solidFill>
          <a:ln w="28575">
            <a:solidFill>
              <a:schemeClr val="tx1"/>
            </a:solidFill>
            <a:miter lim="800000"/>
            <a:headEnd/>
            <a:tailEnd/>
          </a:ln>
          <a:effectLst/>
        </p:spPr>
        <p:txBody>
          <a:bodyPr wrap="none" anchor="ctr"/>
          <a:lstStyle/>
          <a:p>
            <a:endParaRPr lang="en-US"/>
          </a:p>
        </p:txBody>
      </p:sp>
      <p:sp>
        <p:nvSpPr>
          <p:cNvPr id="2078" name="Rectangle 30"/>
          <p:cNvSpPr>
            <a:spLocks noChangeArrowheads="1"/>
          </p:cNvSpPr>
          <p:nvPr/>
        </p:nvSpPr>
        <p:spPr bwMode="auto">
          <a:xfrm>
            <a:off x="6400800" y="1524000"/>
            <a:ext cx="2209800" cy="3581400"/>
          </a:xfrm>
          <a:prstGeom prst="rect">
            <a:avLst/>
          </a:prstGeom>
          <a:solidFill>
            <a:srgbClr val="FFFF00"/>
          </a:solidFill>
          <a:ln w="28575">
            <a:solidFill>
              <a:schemeClr val="tx1"/>
            </a:solidFill>
            <a:miter lim="800000"/>
            <a:headEnd/>
            <a:tailEnd/>
          </a:ln>
          <a:effectLst/>
        </p:spPr>
        <p:txBody>
          <a:bodyPr wrap="none" anchor="ctr"/>
          <a:lstStyle/>
          <a:p>
            <a:endParaRPr lang="en-US"/>
          </a:p>
        </p:txBody>
      </p:sp>
      <p:sp>
        <p:nvSpPr>
          <p:cNvPr id="2079" name="Rectangle 31"/>
          <p:cNvSpPr>
            <a:spLocks noChangeArrowheads="1"/>
          </p:cNvSpPr>
          <p:nvPr/>
        </p:nvSpPr>
        <p:spPr bwMode="auto">
          <a:xfrm>
            <a:off x="6400800" y="1524000"/>
            <a:ext cx="2209800" cy="2895600"/>
          </a:xfrm>
          <a:prstGeom prst="rect">
            <a:avLst/>
          </a:prstGeom>
          <a:solidFill>
            <a:srgbClr val="FF0000"/>
          </a:solidFill>
          <a:ln w="28575">
            <a:solidFill>
              <a:schemeClr val="tx1"/>
            </a:solidFill>
            <a:miter lim="800000"/>
            <a:headEnd/>
            <a:tailEnd/>
          </a:ln>
          <a:effectLst/>
        </p:spPr>
        <p:txBody>
          <a:bodyPr wrap="none" anchor="ctr"/>
          <a:lstStyle/>
          <a:p>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93" name="Picture 25" descr="220px-Mondrian_Composition_II_in_Red_Blue_and_Yellow-1930"/>
          <p:cNvPicPr>
            <a:picLocks noChangeAspect="1" noChangeArrowheads="1"/>
          </p:cNvPicPr>
          <p:nvPr/>
        </p:nvPicPr>
        <p:blipFill>
          <a:blip r:embed="rId3" cstate="print"/>
          <a:srcRect/>
          <a:stretch>
            <a:fillRect/>
          </a:stretch>
        </p:blipFill>
        <p:spPr bwMode="auto">
          <a:xfrm>
            <a:off x="3657600" y="1524000"/>
            <a:ext cx="4953000" cy="4191000"/>
          </a:xfrm>
          <a:prstGeom prst="rect">
            <a:avLst/>
          </a:prstGeom>
          <a:noFill/>
          <a:ln w="3175">
            <a:solidFill>
              <a:srgbClr val="000000"/>
            </a:solidFill>
            <a:miter lim="800000"/>
            <a:headEnd/>
            <a:tailEnd/>
          </a:ln>
        </p:spPr>
      </p:pic>
      <p:sp>
        <p:nvSpPr>
          <p:cNvPr id="7171" name="Rectangle 3"/>
          <p:cNvSpPr>
            <a:spLocks noGrp="1" noChangeArrowheads="1"/>
          </p:cNvSpPr>
          <p:nvPr>
            <p:ph type="ctrTitle"/>
          </p:nvPr>
        </p:nvSpPr>
        <p:spPr>
          <a:xfrm>
            <a:off x="1828800" y="0"/>
            <a:ext cx="8610600" cy="990600"/>
          </a:xfrm>
          <a:noFill/>
        </p:spPr>
        <p:txBody>
          <a:bodyPr/>
          <a:lstStyle/>
          <a:p>
            <a:r>
              <a:rPr lang="en-US" sz="2800" dirty="0"/>
              <a:t>Mondrian: Composition II in Red, Blue, and Yellow</a:t>
            </a:r>
          </a:p>
        </p:txBody>
      </p:sp>
      <p:sp>
        <p:nvSpPr>
          <p:cNvPr id="7194" name="Text Box 26"/>
          <p:cNvSpPr txBox="1">
            <a:spLocks noChangeArrowheads="1"/>
          </p:cNvSpPr>
          <p:nvPr/>
        </p:nvSpPr>
        <p:spPr bwMode="auto">
          <a:xfrm>
            <a:off x="7161213" y="5713414"/>
            <a:ext cx="1435008" cy="323165"/>
          </a:xfrm>
          <a:prstGeom prst="rect">
            <a:avLst/>
          </a:prstGeom>
          <a:noFill/>
          <a:ln w="9525">
            <a:noFill/>
            <a:miter lim="800000"/>
            <a:headEnd/>
            <a:tailEnd/>
          </a:ln>
          <a:effectLst/>
        </p:spPr>
        <p:txBody>
          <a:bodyPr wrap="none">
            <a:spAutoFit/>
          </a:bodyPr>
          <a:lstStyle/>
          <a:p>
            <a:r>
              <a:rPr lang="en-US" sz="1500" i="1"/>
              <a:t>Mondrian, 1930</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B1D4A-0D1F-471B-8BD0-D4A8A3A4E534}"/>
              </a:ext>
            </a:extLst>
          </p:cNvPr>
          <p:cNvSpPr>
            <a:spLocks noGrp="1"/>
          </p:cNvSpPr>
          <p:nvPr>
            <p:ph type="ctrTitle"/>
          </p:nvPr>
        </p:nvSpPr>
        <p:spPr>
          <a:xfrm>
            <a:off x="1133475" y="2751138"/>
            <a:ext cx="9144000" cy="2387600"/>
          </a:xfrm>
        </p:spPr>
        <p:txBody>
          <a:bodyPr>
            <a:normAutofit/>
          </a:bodyPr>
          <a:lstStyle/>
          <a:p>
            <a:r>
              <a:rPr lang="en-US" sz="3600" dirty="0"/>
              <a:t>T-Mobile/Sprint Merger: </a:t>
            </a:r>
            <a:br>
              <a:rPr lang="en-US" sz="3600" dirty="0"/>
            </a:br>
            <a:r>
              <a:rPr lang="en-US" sz="3600" dirty="0"/>
              <a:t>A Case Study of Merger Analysis and Litigation</a:t>
            </a:r>
          </a:p>
        </p:txBody>
      </p:sp>
      <p:sp>
        <p:nvSpPr>
          <p:cNvPr id="3" name="Subtitle 2">
            <a:extLst>
              <a:ext uri="{FF2B5EF4-FFF2-40B4-BE49-F238E27FC236}">
                <a16:creationId xmlns:a16="http://schemas.microsoft.com/office/drawing/2014/main" id="{A69B2F92-6285-4EBC-A64F-8B7E8E002A9D}"/>
              </a:ext>
            </a:extLst>
          </p:cNvPr>
          <p:cNvSpPr>
            <a:spLocks noGrp="1"/>
          </p:cNvSpPr>
          <p:nvPr>
            <p:ph type="subTitle" idx="1"/>
          </p:nvPr>
        </p:nvSpPr>
        <p:spPr>
          <a:xfrm>
            <a:off x="1251857" y="3721781"/>
            <a:ext cx="9144000" cy="1655762"/>
          </a:xfrm>
        </p:spPr>
        <p:txBody>
          <a:bodyPr/>
          <a:lstStyle/>
          <a:p>
            <a:r>
              <a:rPr lang="en-US" dirty="0"/>
              <a:t> </a:t>
            </a:r>
          </a:p>
        </p:txBody>
      </p:sp>
      <p:sp>
        <p:nvSpPr>
          <p:cNvPr id="4" name="Slide Number Placeholder 3">
            <a:extLst>
              <a:ext uri="{FF2B5EF4-FFF2-40B4-BE49-F238E27FC236}">
                <a16:creationId xmlns:a16="http://schemas.microsoft.com/office/drawing/2014/main" id="{7687FCA6-9EC8-424C-BF93-8595942D8A18}"/>
              </a:ext>
            </a:extLst>
          </p:cNvPr>
          <p:cNvSpPr>
            <a:spLocks noGrp="1"/>
          </p:cNvSpPr>
          <p:nvPr>
            <p:ph type="sldNum" sz="quarter" idx="12"/>
          </p:nvPr>
        </p:nvSpPr>
        <p:spPr/>
        <p:txBody>
          <a:bodyPr/>
          <a:lstStyle/>
          <a:p>
            <a:fld id="{74F21325-70A4-471F-B9C2-76894DF01DB1}" type="slidenum">
              <a:rPr lang="en-US" smtClean="0"/>
              <a:t>55</a:t>
            </a:fld>
            <a:endParaRPr lang="en-US"/>
          </a:p>
        </p:txBody>
      </p:sp>
    </p:spTree>
    <p:extLst>
      <p:ext uri="{BB962C8B-B14F-4D97-AF65-F5344CB8AC3E}">
        <p14:creationId xmlns:p14="http://schemas.microsoft.com/office/powerpoint/2010/main" val="20287103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1FDBC-981A-43EE-84F1-B2CB4E1311B0}"/>
              </a:ext>
            </a:extLst>
          </p:cNvPr>
          <p:cNvSpPr>
            <a:spLocks noGrp="1"/>
          </p:cNvSpPr>
          <p:nvPr>
            <p:ph type="title"/>
          </p:nvPr>
        </p:nvSpPr>
        <p:spPr>
          <a:xfrm>
            <a:off x="838200" y="250825"/>
            <a:ext cx="10515600" cy="1325563"/>
          </a:xfrm>
        </p:spPr>
        <p:txBody>
          <a:bodyPr/>
          <a:lstStyle/>
          <a:p>
            <a:r>
              <a:rPr lang="en-US" dirty="0"/>
              <a:t>Chronology of Process</a:t>
            </a:r>
          </a:p>
        </p:txBody>
      </p:sp>
      <p:sp>
        <p:nvSpPr>
          <p:cNvPr id="3" name="Content Placeholder 2">
            <a:extLst>
              <a:ext uri="{FF2B5EF4-FFF2-40B4-BE49-F238E27FC236}">
                <a16:creationId xmlns:a16="http://schemas.microsoft.com/office/drawing/2014/main" id="{9F1A3ADF-55CB-4A41-B179-C9EEC747AC2E}"/>
              </a:ext>
            </a:extLst>
          </p:cNvPr>
          <p:cNvSpPr>
            <a:spLocks noGrp="1"/>
          </p:cNvSpPr>
          <p:nvPr>
            <p:ph idx="1"/>
          </p:nvPr>
        </p:nvSpPr>
        <p:spPr>
          <a:xfrm>
            <a:off x="333375" y="1396999"/>
            <a:ext cx="10515600" cy="5210175"/>
          </a:xfrm>
        </p:spPr>
        <p:txBody>
          <a:bodyPr>
            <a:normAutofit/>
          </a:bodyPr>
          <a:lstStyle/>
          <a:p>
            <a:pPr lvl="1"/>
            <a:r>
              <a:rPr lang="en-US" sz="2000" dirty="0"/>
              <a:t>Transaction was reviewed by DOJ, FCC, state AGs, and state utility commissions</a:t>
            </a:r>
            <a:endParaRPr lang="en-US" sz="900" dirty="0"/>
          </a:p>
          <a:p>
            <a:pPr lvl="1"/>
            <a:r>
              <a:rPr lang="en-US" sz="2000" dirty="0"/>
              <a:t>Review process </a:t>
            </a:r>
          </a:p>
          <a:p>
            <a:pPr lvl="2"/>
            <a:r>
              <a:rPr lang="en-US" sz="1800" dirty="0"/>
              <a:t>Parties spent many months analyzing deal and preparing materials before announcement</a:t>
            </a:r>
          </a:p>
          <a:p>
            <a:pPr lvl="2"/>
            <a:r>
              <a:rPr lang="en-US" sz="1800" dirty="0"/>
              <a:t>Millions of documents and dozens of depositions</a:t>
            </a:r>
          </a:p>
          <a:p>
            <a:pPr lvl="2"/>
            <a:r>
              <a:rPr lang="en-US" sz="1800" dirty="0"/>
              <a:t>Substantial economic analysis by parties and complaining intervenors </a:t>
            </a:r>
          </a:p>
          <a:p>
            <a:pPr lvl="1"/>
            <a:r>
              <a:rPr lang="en-US" sz="2200" dirty="0"/>
              <a:t>DOJ consent decree involved divestiture and wholesale agreement with Dish </a:t>
            </a:r>
          </a:p>
          <a:p>
            <a:pPr lvl="2"/>
            <a:r>
              <a:rPr lang="en-US" sz="1800" dirty="0"/>
              <a:t>I.e., “structural” + “behavioral” remedies</a:t>
            </a:r>
          </a:p>
          <a:p>
            <a:pPr lvl="2"/>
            <a:r>
              <a:rPr lang="en-US" sz="1800" dirty="0"/>
              <a:t>FCC approved in light of parties’ commitments</a:t>
            </a:r>
            <a:endParaRPr lang="en-US" sz="900" dirty="0"/>
          </a:p>
          <a:p>
            <a:pPr lvl="1"/>
            <a:r>
              <a:rPr lang="en-US" sz="2000" dirty="0"/>
              <a:t>State AGs complaint despite DOJ settlement </a:t>
            </a:r>
          </a:p>
          <a:p>
            <a:pPr lvl="2"/>
            <a:r>
              <a:rPr lang="en-US" sz="1800" dirty="0"/>
              <a:t>10 state coalition led by New York and California</a:t>
            </a:r>
          </a:p>
          <a:p>
            <a:pPr lvl="2"/>
            <a:r>
              <a:rPr lang="en-US" sz="1800" dirty="0"/>
              <a:t>8 more state AGs joined the litigation along the way, and 4 states settled with parties prior to trial</a:t>
            </a:r>
          </a:p>
          <a:p>
            <a:pPr lvl="1"/>
            <a:r>
              <a:rPr lang="en-US" sz="2000" dirty="0"/>
              <a:t>Trial (Judge Marrero, </a:t>
            </a:r>
            <a:r>
              <a:rPr lang="en-US" sz="2000" dirty="0" err="1"/>
              <a:t>SDNY</a:t>
            </a:r>
            <a:r>
              <a:rPr lang="en-US" sz="2000" dirty="0"/>
              <a:t>) and outcome</a:t>
            </a:r>
          </a:p>
          <a:p>
            <a:pPr lvl="2"/>
            <a:r>
              <a:rPr lang="en-US" sz="1800" dirty="0"/>
              <a:t>Two-week trial</a:t>
            </a:r>
          </a:p>
          <a:p>
            <a:pPr lvl="2"/>
            <a:r>
              <a:rPr lang="en-US" sz="1800" dirty="0"/>
              <a:t>17 fact witnesses and 5 expert witnesses</a:t>
            </a:r>
          </a:p>
          <a:p>
            <a:pPr lvl="2"/>
            <a:r>
              <a:rPr lang="en-US" sz="1800" dirty="0"/>
              <a:t>Injunction denied</a:t>
            </a:r>
          </a:p>
          <a:p>
            <a:pPr lvl="2"/>
            <a:r>
              <a:rPr lang="en-US" sz="1800" dirty="0"/>
              <a:t>States did not appeal</a:t>
            </a:r>
          </a:p>
          <a:p>
            <a:endParaRPr lang="en-US" sz="3600" dirty="0"/>
          </a:p>
        </p:txBody>
      </p:sp>
      <p:sp>
        <p:nvSpPr>
          <p:cNvPr id="4" name="Slide Number Placeholder 3">
            <a:extLst>
              <a:ext uri="{FF2B5EF4-FFF2-40B4-BE49-F238E27FC236}">
                <a16:creationId xmlns:a16="http://schemas.microsoft.com/office/drawing/2014/main" id="{7301A49F-7702-4F36-8032-FD7ACBDF4522}"/>
              </a:ext>
            </a:extLst>
          </p:cNvPr>
          <p:cNvSpPr>
            <a:spLocks noGrp="1"/>
          </p:cNvSpPr>
          <p:nvPr>
            <p:ph type="sldNum" sz="quarter" idx="12"/>
          </p:nvPr>
        </p:nvSpPr>
        <p:spPr/>
        <p:txBody>
          <a:bodyPr/>
          <a:lstStyle/>
          <a:p>
            <a:fld id="{74F21325-70A4-471F-B9C2-76894DF01DB1}" type="slidenum">
              <a:rPr lang="en-US" smtClean="0"/>
              <a:t>56</a:t>
            </a:fld>
            <a:endParaRPr lang="en-US"/>
          </a:p>
        </p:txBody>
      </p:sp>
    </p:spTree>
    <p:extLst>
      <p:ext uri="{BB962C8B-B14F-4D97-AF65-F5344CB8AC3E}">
        <p14:creationId xmlns:p14="http://schemas.microsoft.com/office/powerpoint/2010/main" val="1048014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3181350" y="25146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endParaRPr lang="en-US" altLang="en-US" sz="1800">
              <a:latin typeface="Arial" panose="020B0604020202020204" pitchFamily="34" charset="0"/>
            </a:endParaRPr>
          </a:p>
        </p:txBody>
      </p:sp>
      <p:sp>
        <p:nvSpPr>
          <p:cNvPr id="18" name="Title 1"/>
          <p:cNvSpPr txBox="1">
            <a:spLocks/>
          </p:cNvSpPr>
          <p:nvPr/>
        </p:nvSpPr>
        <p:spPr>
          <a:xfrm>
            <a:off x="1410097" y="397421"/>
            <a:ext cx="7857897" cy="86518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200" dirty="0">
                <a:latin typeface="Times New Roman"/>
                <a:cs typeface="Times New Roman"/>
              </a:rPr>
              <a:t>Market Structure</a:t>
            </a:r>
          </a:p>
        </p:txBody>
      </p:sp>
      <p:sp>
        <p:nvSpPr>
          <p:cNvPr id="19" name="Rectangle 18"/>
          <p:cNvSpPr/>
          <p:nvPr/>
        </p:nvSpPr>
        <p:spPr>
          <a:xfrm>
            <a:off x="1359218" y="3182694"/>
            <a:ext cx="1188178" cy="78930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Verizon</a:t>
            </a:r>
          </a:p>
        </p:txBody>
      </p:sp>
      <p:sp>
        <p:nvSpPr>
          <p:cNvPr id="20" name="Rectangle 19"/>
          <p:cNvSpPr/>
          <p:nvPr/>
        </p:nvSpPr>
        <p:spPr>
          <a:xfrm>
            <a:off x="2270686" y="4975296"/>
            <a:ext cx="1358865" cy="71534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Contract Customers</a:t>
            </a:r>
          </a:p>
        </p:txBody>
      </p:sp>
      <p:cxnSp>
        <p:nvCxnSpPr>
          <p:cNvPr id="26" name="Straight Arrow Connector 25"/>
          <p:cNvCxnSpPr>
            <a:cxnSpLocks/>
          </p:cNvCxnSpPr>
          <p:nvPr/>
        </p:nvCxnSpPr>
        <p:spPr>
          <a:xfrm>
            <a:off x="2245803" y="4008890"/>
            <a:ext cx="564711" cy="59106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F930F2B3-08F6-463B-8A18-116D14AB1A33}"/>
              </a:ext>
            </a:extLst>
          </p:cNvPr>
          <p:cNvSpPr>
            <a:spLocks noGrp="1"/>
          </p:cNvSpPr>
          <p:nvPr>
            <p:ph type="sldNum" sz="quarter" idx="12"/>
          </p:nvPr>
        </p:nvSpPr>
        <p:spPr/>
        <p:txBody>
          <a:bodyPr/>
          <a:lstStyle/>
          <a:p>
            <a:fld id="{B860579A-1FF0-4BB7-B3E0-9F77702503E1}" type="slidenum">
              <a:rPr lang="en-US" smtClean="0"/>
              <a:t>57</a:t>
            </a:fld>
            <a:endParaRPr lang="en-US"/>
          </a:p>
        </p:txBody>
      </p:sp>
      <p:cxnSp>
        <p:nvCxnSpPr>
          <p:cNvPr id="36" name="Straight Arrow Connector 35">
            <a:extLst>
              <a:ext uri="{FF2B5EF4-FFF2-40B4-BE49-F238E27FC236}">
                <a16:creationId xmlns:a16="http://schemas.microsoft.com/office/drawing/2014/main" id="{B7AD429A-2416-4F4C-800B-ACCA2368C49A}"/>
              </a:ext>
            </a:extLst>
          </p:cNvPr>
          <p:cNvCxnSpPr>
            <a:cxnSpLocks/>
          </p:cNvCxnSpPr>
          <p:nvPr/>
        </p:nvCxnSpPr>
        <p:spPr>
          <a:xfrm>
            <a:off x="5495529" y="2513206"/>
            <a:ext cx="890880" cy="55306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536F140-B45B-44CE-A521-E2DC22BEFE44}"/>
              </a:ext>
            </a:extLst>
          </p:cNvPr>
          <p:cNvSpPr/>
          <p:nvPr/>
        </p:nvSpPr>
        <p:spPr>
          <a:xfrm>
            <a:off x="2607289" y="3184872"/>
            <a:ext cx="961782" cy="78494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AT&amp;T</a:t>
            </a:r>
          </a:p>
        </p:txBody>
      </p:sp>
      <p:sp>
        <p:nvSpPr>
          <p:cNvPr id="4" name="Rectangle 3">
            <a:extLst>
              <a:ext uri="{FF2B5EF4-FFF2-40B4-BE49-F238E27FC236}">
                <a16:creationId xmlns:a16="http://schemas.microsoft.com/office/drawing/2014/main" id="{9FA98D01-70BC-447D-9C83-AF77A6DD01F0}"/>
              </a:ext>
            </a:extLst>
          </p:cNvPr>
          <p:cNvSpPr/>
          <p:nvPr/>
        </p:nvSpPr>
        <p:spPr>
          <a:xfrm>
            <a:off x="3622994" y="3281685"/>
            <a:ext cx="1004093" cy="64089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Times New Roman" panose="02020603050405020304" pitchFamily="18" charset="0"/>
                <a:cs typeface="Times New Roman" panose="02020603050405020304" pitchFamily="18" charset="0"/>
              </a:rPr>
              <a:t>T-Mobile</a:t>
            </a:r>
          </a:p>
        </p:txBody>
      </p:sp>
      <p:sp>
        <p:nvSpPr>
          <p:cNvPr id="5" name="Rectangle 4">
            <a:extLst>
              <a:ext uri="{FF2B5EF4-FFF2-40B4-BE49-F238E27FC236}">
                <a16:creationId xmlns:a16="http://schemas.microsoft.com/office/drawing/2014/main" id="{8C3683AD-072A-4885-A971-342DB1ECEF09}"/>
              </a:ext>
            </a:extLst>
          </p:cNvPr>
          <p:cNvSpPr/>
          <p:nvPr/>
        </p:nvSpPr>
        <p:spPr>
          <a:xfrm>
            <a:off x="5980836" y="2967063"/>
            <a:ext cx="1141122" cy="297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chemeClr val="tx1"/>
                </a:solidFill>
                <a:latin typeface="Times New Roman" panose="02020603050405020304" pitchFamily="18" charset="0"/>
                <a:cs typeface="Times New Roman" panose="02020603050405020304" pitchFamily="18" charset="0"/>
              </a:rPr>
              <a:t>MVNOs</a:t>
            </a:r>
          </a:p>
        </p:txBody>
      </p:sp>
      <p:sp>
        <p:nvSpPr>
          <p:cNvPr id="8" name="Rectangle 7">
            <a:extLst>
              <a:ext uri="{FF2B5EF4-FFF2-40B4-BE49-F238E27FC236}">
                <a16:creationId xmlns:a16="http://schemas.microsoft.com/office/drawing/2014/main" id="{5B0DC651-35E1-477A-AEC5-84874B6107DE}"/>
              </a:ext>
            </a:extLst>
          </p:cNvPr>
          <p:cNvSpPr/>
          <p:nvPr/>
        </p:nvSpPr>
        <p:spPr>
          <a:xfrm>
            <a:off x="5495529" y="1757330"/>
            <a:ext cx="1533260" cy="7590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tx1"/>
                </a:solidFill>
                <a:latin typeface="Times New Roman" panose="02020603050405020304" pitchFamily="18" charset="0"/>
                <a:cs typeface="Times New Roman" panose="02020603050405020304" pitchFamily="18" charset="0"/>
              </a:rPr>
              <a:t>Wholesale (Unbranded) Service</a:t>
            </a:r>
          </a:p>
        </p:txBody>
      </p:sp>
      <p:sp>
        <p:nvSpPr>
          <p:cNvPr id="9" name="Rectangle 8">
            <a:extLst>
              <a:ext uri="{FF2B5EF4-FFF2-40B4-BE49-F238E27FC236}">
                <a16:creationId xmlns:a16="http://schemas.microsoft.com/office/drawing/2014/main" id="{6840A9E9-D6BC-4D44-A249-2BA848898970}"/>
              </a:ext>
            </a:extLst>
          </p:cNvPr>
          <p:cNvSpPr/>
          <p:nvPr/>
        </p:nvSpPr>
        <p:spPr>
          <a:xfrm>
            <a:off x="7192217" y="4698765"/>
            <a:ext cx="3013378" cy="137319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MVNOs are focused more on prepaid customers.</a:t>
            </a:r>
          </a:p>
          <a:p>
            <a:pPr algn="ctr">
              <a:defRPr/>
            </a:pPr>
            <a:endParaRPr lang="en-US" sz="1600" b="1" dirty="0">
              <a:solidFill>
                <a:srgbClr val="0070C0"/>
              </a:solidFill>
              <a:latin typeface="Times New Roman" panose="02020603050405020304" pitchFamily="18" charset="0"/>
              <a:cs typeface="Times New Roman" panose="02020603050405020304" pitchFamily="18" charset="0"/>
            </a:endParaRPr>
          </a:p>
          <a:p>
            <a:pPr algn="ctr">
              <a:defRPr/>
            </a:pPr>
            <a:r>
              <a:rPr lang="en-US" sz="1600" b="1" dirty="0">
                <a:solidFill>
                  <a:srgbClr val="0070C0"/>
                </a:solidFill>
                <a:highlight>
                  <a:srgbClr val="FFFF00"/>
                </a:highlight>
                <a:latin typeface="Times New Roman" panose="02020603050405020304" pitchFamily="18" charset="0"/>
                <a:cs typeface="Times New Roman" panose="02020603050405020304" pitchFamily="18" charset="0"/>
              </a:rPr>
              <a:t>Sprint &amp; </a:t>
            </a:r>
            <a:r>
              <a:rPr lang="en-US" sz="1600" b="1" dirty="0" err="1">
                <a:solidFill>
                  <a:srgbClr val="0070C0"/>
                </a:solidFill>
                <a:highlight>
                  <a:srgbClr val="FFFF00"/>
                </a:highlight>
                <a:latin typeface="Times New Roman" panose="02020603050405020304" pitchFamily="18" charset="0"/>
                <a:cs typeface="Times New Roman" panose="02020603050405020304" pitchFamily="18" charset="0"/>
              </a:rPr>
              <a:t>TMo</a:t>
            </a:r>
            <a:r>
              <a:rPr lang="en-US" sz="1600" b="1" dirty="0">
                <a:solidFill>
                  <a:srgbClr val="0070C0"/>
                </a:solidFill>
                <a:highlight>
                  <a:srgbClr val="FFFF00"/>
                </a:highlight>
                <a:latin typeface="Times New Roman" panose="02020603050405020304" pitchFamily="18" charset="0"/>
                <a:cs typeface="Times New Roman" panose="02020603050405020304" pitchFamily="18" charset="0"/>
              </a:rPr>
              <a:t> have higher shares in prepaid than contract</a:t>
            </a:r>
          </a:p>
        </p:txBody>
      </p:sp>
      <p:sp>
        <p:nvSpPr>
          <p:cNvPr id="6" name="Rectangle 5">
            <a:extLst>
              <a:ext uri="{FF2B5EF4-FFF2-40B4-BE49-F238E27FC236}">
                <a16:creationId xmlns:a16="http://schemas.microsoft.com/office/drawing/2014/main" id="{7693F905-7691-47CB-91F4-7CF6869A74CD}"/>
              </a:ext>
            </a:extLst>
          </p:cNvPr>
          <p:cNvSpPr/>
          <p:nvPr/>
        </p:nvSpPr>
        <p:spPr>
          <a:xfrm>
            <a:off x="4721156" y="3292783"/>
            <a:ext cx="750526" cy="625723"/>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Times New Roman" panose="02020603050405020304" pitchFamily="18" charset="0"/>
                <a:cs typeface="Times New Roman" panose="02020603050405020304" pitchFamily="18" charset="0"/>
              </a:rPr>
              <a:t>Sprint</a:t>
            </a:r>
          </a:p>
        </p:txBody>
      </p:sp>
      <p:sp>
        <p:nvSpPr>
          <p:cNvPr id="10" name="Rectangle 9">
            <a:extLst>
              <a:ext uri="{FF2B5EF4-FFF2-40B4-BE49-F238E27FC236}">
                <a16:creationId xmlns:a16="http://schemas.microsoft.com/office/drawing/2014/main" id="{F6B6BE09-0363-4CD7-A57B-51AE929DCCFE}"/>
              </a:ext>
            </a:extLst>
          </p:cNvPr>
          <p:cNvSpPr/>
          <p:nvPr/>
        </p:nvSpPr>
        <p:spPr>
          <a:xfrm>
            <a:off x="5565751" y="3372830"/>
            <a:ext cx="1018058" cy="472414"/>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err="1">
                <a:solidFill>
                  <a:schemeClr val="tx1"/>
                </a:solidFill>
                <a:latin typeface="Times New Roman" panose="02020603050405020304" pitchFamily="18" charset="0"/>
                <a:cs typeface="Times New Roman" panose="02020603050405020304" pitchFamily="18" charset="0"/>
              </a:rPr>
              <a:t>TracFoneetc</a:t>
            </a:r>
            <a:r>
              <a:rPr lang="en-US" sz="1600" b="1" dirty="0">
                <a:solidFill>
                  <a:schemeClr val="tx1"/>
                </a:solidFill>
                <a:latin typeface="Times New Roman" panose="02020603050405020304" pitchFamily="18" charset="0"/>
                <a:cs typeface="Times New Roman" panose="02020603050405020304" pitchFamily="18" charset="0"/>
              </a:rPr>
              <a:t>.</a:t>
            </a:r>
          </a:p>
        </p:txBody>
      </p:sp>
      <p:sp>
        <p:nvSpPr>
          <p:cNvPr id="11" name="Rectangle 10">
            <a:extLst>
              <a:ext uri="{FF2B5EF4-FFF2-40B4-BE49-F238E27FC236}">
                <a16:creationId xmlns:a16="http://schemas.microsoft.com/office/drawing/2014/main" id="{FC93C1E5-1128-4848-BE0B-291D8195FE7E}"/>
              </a:ext>
            </a:extLst>
          </p:cNvPr>
          <p:cNvSpPr/>
          <p:nvPr/>
        </p:nvSpPr>
        <p:spPr>
          <a:xfrm>
            <a:off x="7721631" y="3485209"/>
            <a:ext cx="952340" cy="368582"/>
          </a:xfrm>
          <a:prstGeom prst="rect">
            <a:avLst/>
          </a:prstGeom>
          <a:solidFill>
            <a:srgbClr val="CCFF66"/>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Times New Roman" panose="02020603050405020304" pitchFamily="18" charset="0"/>
                <a:cs typeface="Times New Roman" panose="02020603050405020304" pitchFamily="18" charset="0"/>
              </a:rPr>
              <a:t>Dish</a:t>
            </a:r>
          </a:p>
        </p:txBody>
      </p:sp>
      <p:sp>
        <p:nvSpPr>
          <p:cNvPr id="12" name="Rectangle 11">
            <a:extLst>
              <a:ext uri="{FF2B5EF4-FFF2-40B4-BE49-F238E27FC236}">
                <a16:creationId xmlns:a16="http://schemas.microsoft.com/office/drawing/2014/main" id="{C067D6A1-41EB-4A00-9D73-540900E14BDB}"/>
              </a:ext>
            </a:extLst>
          </p:cNvPr>
          <p:cNvSpPr/>
          <p:nvPr/>
        </p:nvSpPr>
        <p:spPr>
          <a:xfrm>
            <a:off x="3377504" y="2761524"/>
            <a:ext cx="1141123" cy="34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chemeClr val="tx1"/>
                </a:solidFill>
                <a:latin typeface="Times New Roman" panose="02020603050405020304" pitchFamily="18" charset="0"/>
                <a:cs typeface="Times New Roman" panose="02020603050405020304" pitchFamily="18" charset="0"/>
              </a:rPr>
              <a:t>MNOs</a:t>
            </a:r>
          </a:p>
        </p:txBody>
      </p:sp>
      <p:sp>
        <p:nvSpPr>
          <p:cNvPr id="13" name="Rectangle 12">
            <a:extLst>
              <a:ext uri="{FF2B5EF4-FFF2-40B4-BE49-F238E27FC236}">
                <a16:creationId xmlns:a16="http://schemas.microsoft.com/office/drawing/2014/main" id="{260808D4-AE46-4D9C-B2B0-F6E5E8E69ABC}"/>
              </a:ext>
            </a:extLst>
          </p:cNvPr>
          <p:cNvSpPr/>
          <p:nvPr/>
        </p:nvSpPr>
        <p:spPr>
          <a:xfrm>
            <a:off x="2042160" y="1637946"/>
            <a:ext cx="3304047" cy="90323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4 Mobile Network Operators (</a:t>
            </a:r>
            <a:r>
              <a:rPr lang="en-US" b="1" dirty="0" err="1">
                <a:solidFill>
                  <a:schemeClr val="tx1"/>
                </a:solidFill>
                <a:latin typeface="Times New Roman" panose="02020603050405020304" pitchFamily="18" charset="0"/>
                <a:cs typeface="Times New Roman" panose="02020603050405020304" pitchFamily="18" charset="0"/>
              </a:rPr>
              <a:t>Vrz</a:t>
            </a:r>
            <a:r>
              <a:rPr lang="en-US" b="1" dirty="0">
                <a:solidFill>
                  <a:schemeClr val="tx1"/>
                </a:solidFill>
                <a:latin typeface="Times New Roman" panose="02020603050405020304" pitchFamily="18" charset="0"/>
                <a:cs typeface="Times New Roman" panose="02020603050405020304" pitchFamily="18" charset="0"/>
              </a:rPr>
              <a:t>, ATT. </a:t>
            </a:r>
            <a:r>
              <a:rPr lang="en-US" b="1" dirty="0" err="1">
                <a:solidFill>
                  <a:schemeClr val="tx1"/>
                </a:solidFill>
                <a:latin typeface="Times New Roman" panose="02020603050405020304" pitchFamily="18" charset="0"/>
                <a:cs typeface="Times New Roman" panose="02020603050405020304" pitchFamily="18" charset="0"/>
              </a:rPr>
              <a:t>Tmo</a:t>
            </a:r>
            <a:r>
              <a:rPr lang="en-US" b="1" dirty="0">
                <a:solidFill>
                  <a:schemeClr val="tx1"/>
                </a:solidFill>
                <a:latin typeface="Times New Roman" panose="02020603050405020304" pitchFamily="18" charset="0"/>
                <a:cs typeface="Times New Roman" panose="02020603050405020304" pitchFamily="18" charset="0"/>
              </a:rPr>
              <a:t>, Sprint</a:t>
            </a:r>
          </a:p>
          <a:p>
            <a:pPr algn="ctr">
              <a:defRPr/>
            </a:pPr>
            <a:r>
              <a:rPr lang="en-US" b="1" dirty="0">
                <a:solidFill>
                  <a:schemeClr val="tx1"/>
                </a:solidFill>
                <a:latin typeface="Times New Roman" panose="02020603050405020304" pitchFamily="18" charset="0"/>
                <a:cs typeface="Times New Roman" panose="02020603050405020304" pitchFamily="18" charset="0"/>
              </a:rPr>
              <a:t>(MNOs)</a:t>
            </a:r>
          </a:p>
        </p:txBody>
      </p:sp>
      <p:sp>
        <p:nvSpPr>
          <p:cNvPr id="14" name="Rectangle 13">
            <a:extLst>
              <a:ext uri="{FF2B5EF4-FFF2-40B4-BE49-F238E27FC236}">
                <a16:creationId xmlns:a16="http://schemas.microsoft.com/office/drawing/2014/main" id="{C32CEFD3-D9C9-4BFB-844F-7EF63B9E622B}"/>
              </a:ext>
            </a:extLst>
          </p:cNvPr>
          <p:cNvSpPr/>
          <p:nvPr/>
        </p:nvSpPr>
        <p:spPr>
          <a:xfrm>
            <a:off x="256989" y="4127142"/>
            <a:ext cx="1507654" cy="60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tx1"/>
                </a:solidFill>
                <a:latin typeface="Times New Roman" panose="02020603050405020304" pitchFamily="18" charset="0"/>
                <a:cs typeface="Times New Roman" panose="02020603050405020304" pitchFamily="18" charset="0"/>
              </a:rPr>
              <a:t>Retail Wireless Service</a:t>
            </a:r>
          </a:p>
        </p:txBody>
      </p:sp>
      <p:sp>
        <p:nvSpPr>
          <p:cNvPr id="16" name="Rectangle 15">
            <a:extLst>
              <a:ext uri="{FF2B5EF4-FFF2-40B4-BE49-F238E27FC236}">
                <a16:creationId xmlns:a16="http://schemas.microsoft.com/office/drawing/2014/main" id="{A487FDA7-14D8-4CF1-A610-83F5F41235C4}"/>
              </a:ext>
            </a:extLst>
          </p:cNvPr>
          <p:cNvSpPr/>
          <p:nvPr/>
        </p:nvSpPr>
        <p:spPr>
          <a:xfrm>
            <a:off x="4256800" y="4971053"/>
            <a:ext cx="1358865" cy="71534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Prepaid Customers</a:t>
            </a:r>
          </a:p>
        </p:txBody>
      </p:sp>
      <p:sp>
        <p:nvSpPr>
          <p:cNvPr id="17" name="Rectangle 16">
            <a:extLst>
              <a:ext uri="{FF2B5EF4-FFF2-40B4-BE49-F238E27FC236}">
                <a16:creationId xmlns:a16="http://schemas.microsoft.com/office/drawing/2014/main" id="{686CE2DF-F93D-4CD6-BE44-86E0B4512D4D}"/>
              </a:ext>
            </a:extLst>
          </p:cNvPr>
          <p:cNvSpPr/>
          <p:nvPr/>
        </p:nvSpPr>
        <p:spPr>
          <a:xfrm>
            <a:off x="2687033" y="4698765"/>
            <a:ext cx="2447736" cy="236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chemeClr val="tx1"/>
                </a:solidFill>
                <a:latin typeface="Times New Roman" panose="02020603050405020304" pitchFamily="18" charset="0"/>
                <a:cs typeface="Times New Roman" panose="02020603050405020304" pitchFamily="18" charset="0"/>
              </a:rPr>
              <a:t>Retail Customers</a:t>
            </a:r>
          </a:p>
        </p:txBody>
      </p:sp>
      <p:cxnSp>
        <p:nvCxnSpPr>
          <p:cNvPr id="43" name="Straight Arrow Connector 42">
            <a:extLst>
              <a:ext uri="{FF2B5EF4-FFF2-40B4-BE49-F238E27FC236}">
                <a16:creationId xmlns:a16="http://schemas.microsoft.com/office/drawing/2014/main" id="{59A711CA-AE6D-4613-AB3D-BB6016A5E9C2}"/>
              </a:ext>
            </a:extLst>
          </p:cNvPr>
          <p:cNvCxnSpPr>
            <a:cxnSpLocks/>
          </p:cNvCxnSpPr>
          <p:nvPr/>
        </p:nvCxnSpPr>
        <p:spPr>
          <a:xfrm>
            <a:off x="2978248" y="4027455"/>
            <a:ext cx="519790" cy="5429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4C03A60-98D7-4B54-BCE7-B0D043ACCB34}"/>
              </a:ext>
            </a:extLst>
          </p:cNvPr>
          <p:cNvCxnSpPr>
            <a:cxnSpLocks/>
          </p:cNvCxnSpPr>
          <p:nvPr/>
        </p:nvCxnSpPr>
        <p:spPr>
          <a:xfrm flipH="1">
            <a:off x="4588481" y="4096684"/>
            <a:ext cx="241167" cy="4953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9126B471-2881-414A-84CC-E5C16AB1899B}"/>
              </a:ext>
            </a:extLst>
          </p:cNvPr>
          <p:cNvCxnSpPr>
            <a:cxnSpLocks/>
          </p:cNvCxnSpPr>
          <p:nvPr/>
        </p:nvCxnSpPr>
        <p:spPr>
          <a:xfrm flipH="1">
            <a:off x="3967662" y="4027455"/>
            <a:ext cx="262421" cy="5429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AE1589B-50BA-440D-8E10-82F5DC1E157B}"/>
              </a:ext>
            </a:extLst>
          </p:cNvPr>
          <p:cNvCxnSpPr>
            <a:cxnSpLocks/>
          </p:cNvCxnSpPr>
          <p:nvPr/>
        </p:nvCxnSpPr>
        <p:spPr>
          <a:xfrm flipH="1">
            <a:off x="5156371" y="4027455"/>
            <a:ext cx="869664" cy="6838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19C32D10-D59B-4F9D-A8FB-02388B4CB0FC}"/>
              </a:ext>
            </a:extLst>
          </p:cNvPr>
          <p:cNvCxnSpPr>
            <a:cxnSpLocks/>
          </p:cNvCxnSpPr>
          <p:nvPr/>
        </p:nvCxnSpPr>
        <p:spPr>
          <a:xfrm flipH="1">
            <a:off x="5450466" y="4043965"/>
            <a:ext cx="1269870" cy="77291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4B9170A6-4BBC-43D1-86EB-50F5B9805FEC}"/>
              </a:ext>
            </a:extLst>
          </p:cNvPr>
          <p:cNvSpPr/>
          <p:nvPr/>
        </p:nvSpPr>
        <p:spPr>
          <a:xfrm>
            <a:off x="6637732" y="3337574"/>
            <a:ext cx="1018058" cy="542925"/>
          </a:xfrm>
          <a:prstGeom prst="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Times New Roman" panose="02020603050405020304" pitchFamily="18" charset="0"/>
                <a:cs typeface="Times New Roman" panose="02020603050405020304" pitchFamily="18" charset="0"/>
              </a:rPr>
              <a:t>Comcast</a:t>
            </a:r>
          </a:p>
          <a:p>
            <a:pPr algn="ctr">
              <a:defRPr/>
            </a:pPr>
            <a:r>
              <a:rPr lang="en-US" sz="1600" b="1" dirty="0">
                <a:solidFill>
                  <a:schemeClr val="tx1"/>
                </a:solidFill>
                <a:latin typeface="Times New Roman" panose="02020603050405020304" pitchFamily="18" charset="0"/>
                <a:cs typeface="Times New Roman" panose="02020603050405020304" pitchFamily="18" charset="0"/>
              </a:rPr>
              <a:t>etc. </a:t>
            </a:r>
          </a:p>
        </p:txBody>
      </p:sp>
      <p:cxnSp>
        <p:nvCxnSpPr>
          <p:cNvPr id="66" name="Straight Arrow Connector 65">
            <a:extLst>
              <a:ext uri="{FF2B5EF4-FFF2-40B4-BE49-F238E27FC236}">
                <a16:creationId xmlns:a16="http://schemas.microsoft.com/office/drawing/2014/main" id="{20C5A71E-859A-4798-854B-6911B03E99B9}"/>
              </a:ext>
            </a:extLst>
          </p:cNvPr>
          <p:cNvCxnSpPr>
            <a:cxnSpLocks/>
          </p:cNvCxnSpPr>
          <p:nvPr/>
        </p:nvCxnSpPr>
        <p:spPr>
          <a:xfrm flipH="1">
            <a:off x="5920091" y="4057266"/>
            <a:ext cx="1556040" cy="750093"/>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E7746981-81C1-4D5C-97D7-183609A1D318}"/>
              </a:ext>
            </a:extLst>
          </p:cNvPr>
          <p:cNvSpPr/>
          <p:nvPr/>
        </p:nvSpPr>
        <p:spPr>
          <a:xfrm>
            <a:off x="7057984" y="2856775"/>
            <a:ext cx="1415074" cy="3434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dirty="0">
                <a:solidFill>
                  <a:schemeClr val="tx1"/>
                </a:solidFill>
                <a:latin typeface="Times New Roman" panose="02020603050405020304" pitchFamily="18" charset="0"/>
                <a:cs typeface="Times New Roman" panose="02020603050405020304" pitchFamily="18" charset="0"/>
              </a:rPr>
              <a:t>Potentia</a:t>
            </a:r>
            <a:r>
              <a:rPr lang="en-US" b="1" i="1" u="sng" dirty="0">
                <a:solidFill>
                  <a:schemeClr val="tx1"/>
                </a:solidFill>
                <a:latin typeface="Times New Roman" panose="02020603050405020304" pitchFamily="18" charset="0"/>
                <a:cs typeface="Times New Roman" panose="02020603050405020304" pitchFamily="18" charset="0"/>
              </a:rPr>
              <a:t>l Entrants</a:t>
            </a:r>
          </a:p>
        </p:txBody>
      </p:sp>
      <p:sp>
        <p:nvSpPr>
          <p:cNvPr id="72" name="Rectangle 71">
            <a:extLst>
              <a:ext uri="{FF2B5EF4-FFF2-40B4-BE49-F238E27FC236}">
                <a16:creationId xmlns:a16="http://schemas.microsoft.com/office/drawing/2014/main" id="{B39B8FDC-F872-4F24-99CD-64FDCD1A0575}"/>
              </a:ext>
            </a:extLst>
          </p:cNvPr>
          <p:cNvSpPr/>
          <p:nvPr/>
        </p:nvSpPr>
        <p:spPr>
          <a:xfrm>
            <a:off x="8779647" y="162489"/>
            <a:ext cx="3196615" cy="423862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b="1" dirty="0">
                <a:solidFill>
                  <a:srgbClr val="0070C0"/>
                </a:solidFill>
                <a:latin typeface="Times New Roman" panose="02020603050405020304" pitchFamily="18" charset="0"/>
                <a:cs typeface="Times New Roman" panose="02020603050405020304" pitchFamily="18" charset="0"/>
              </a:rPr>
              <a:t>MVNO = Mobile </a:t>
            </a:r>
            <a:r>
              <a:rPr lang="en-US" sz="1600" b="1" dirty="0">
                <a:solidFill>
                  <a:srgbClr val="C00000"/>
                </a:solidFill>
                <a:latin typeface="Times New Roman" panose="02020603050405020304" pitchFamily="18" charset="0"/>
                <a:cs typeface="Times New Roman" panose="02020603050405020304" pitchFamily="18" charset="0"/>
              </a:rPr>
              <a:t>Virtual </a:t>
            </a:r>
            <a:r>
              <a:rPr lang="en-US" sz="1600" b="1" dirty="0">
                <a:solidFill>
                  <a:srgbClr val="0070C0"/>
                </a:solidFill>
                <a:latin typeface="Times New Roman" panose="02020603050405020304" pitchFamily="18" charset="0"/>
                <a:cs typeface="Times New Roman" panose="02020603050405020304" pitchFamily="18" charset="0"/>
              </a:rPr>
              <a:t>Network Operators </a:t>
            </a:r>
            <a:r>
              <a:rPr lang="en-US" sz="1600" b="1" i="1" dirty="0">
                <a:solidFill>
                  <a:srgbClr val="0070C0"/>
                </a:solidFill>
                <a:latin typeface="Times New Roman" panose="02020603050405020304" pitchFamily="18" charset="0"/>
                <a:cs typeface="Times New Roman" panose="02020603050405020304" pitchFamily="18" charset="0"/>
              </a:rPr>
              <a:t>(“resellers”)</a:t>
            </a:r>
          </a:p>
          <a:p>
            <a:pPr>
              <a:defRPr/>
            </a:pPr>
            <a:endParaRPr lang="en-US" sz="1600" b="1" dirty="0">
              <a:solidFill>
                <a:srgbClr val="0070C0"/>
              </a:solidFill>
              <a:latin typeface="Times New Roman" panose="02020603050405020304" pitchFamily="18" charset="0"/>
              <a:cs typeface="Times New Roman" panose="02020603050405020304" pitchFamily="18" charset="0"/>
            </a:endParaRPr>
          </a:p>
          <a:p>
            <a:pPr>
              <a:defRPr/>
            </a:pPr>
            <a:r>
              <a:rPr lang="en-US" sz="1600" b="1" dirty="0">
                <a:solidFill>
                  <a:srgbClr val="0070C0"/>
                </a:solidFill>
                <a:latin typeface="Times New Roman" panose="02020603050405020304" pitchFamily="18" charset="0"/>
                <a:cs typeface="Times New Roman" panose="02020603050405020304" pitchFamily="18" charset="0"/>
              </a:rPr>
              <a:t>MVNO purchase wholesale service from the 4 carriers that have facilities (i.e., spectrum &amp; towers equip</a:t>
            </a:r>
          </a:p>
          <a:p>
            <a:pPr>
              <a:defRPr/>
            </a:pPr>
            <a:endParaRPr lang="en-US" sz="1600" b="1" dirty="0">
              <a:solidFill>
                <a:srgbClr val="0070C0"/>
              </a:solidFill>
              <a:latin typeface="Times New Roman" panose="02020603050405020304" pitchFamily="18" charset="0"/>
              <a:cs typeface="Times New Roman" panose="02020603050405020304" pitchFamily="18" charset="0"/>
            </a:endParaRPr>
          </a:p>
          <a:p>
            <a:pPr>
              <a:defRPr/>
            </a:pPr>
            <a:r>
              <a:rPr lang="en-US" sz="1600" b="1" dirty="0">
                <a:solidFill>
                  <a:srgbClr val="0070C0"/>
                </a:solidFill>
                <a:latin typeface="Times New Roman" panose="02020603050405020304" pitchFamily="18" charset="0"/>
                <a:cs typeface="Times New Roman" panose="02020603050405020304" pitchFamily="18" charset="0"/>
              </a:rPr>
              <a:t>Comcast (and other cable operators) are mainly </a:t>
            </a:r>
          </a:p>
          <a:p>
            <a:pPr>
              <a:defRPr/>
            </a:pPr>
            <a:r>
              <a:rPr lang="en-US" sz="1600" b="1" dirty="0">
                <a:solidFill>
                  <a:srgbClr val="0070C0"/>
                </a:solidFill>
                <a:latin typeface="Times New Roman" panose="02020603050405020304" pitchFamily="18" charset="0"/>
                <a:cs typeface="Times New Roman" panose="02020603050405020304" pitchFamily="18" charset="0"/>
              </a:rPr>
              <a:t>MVNOs but have some spectrum/towers so can become MNOs</a:t>
            </a:r>
          </a:p>
          <a:p>
            <a:pPr>
              <a:defRPr/>
            </a:pPr>
            <a:endParaRPr lang="en-US" sz="1600" b="1" dirty="0">
              <a:solidFill>
                <a:srgbClr val="0070C0"/>
              </a:solidFill>
              <a:latin typeface="Times New Roman" panose="02020603050405020304" pitchFamily="18" charset="0"/>
              <a:cs typeface="Times New Roman" panose="02020603050405020304" pitchFamily="18" charset="0"/>
            </a:endParaRPr>
          </a:p>
          <a:p>
            <a:pPr>
              <a:defRPr/>
            </a:pPr>
            <a:r>
              <a:rPr lang="en-US" sz="1600" b="1" dirty="0">
                <a:solidFill>
                  <a:srgbClr val="0070C0"/>
                </a:solidFill>
                <a:latin typeface="Times New Roman" panose="02020603050405020304" pitchFamily="18" charset="0"/>
                <a:cs typeface="Times New Roman" panose="02020603050405020304" pitchFamily="18" charset="0"/>
              </a:rPr>
              <a:t>Dish has spectrum but so far no build-out of MNO network</a:t>
            </a:r>
            <a:endParaRPr lang="en-US" sz="1600" dirty="0">
              <a:solidFill>
                <a:srgbClr val="0070C0"/>
              </a:solidFill>
              <a:latin typeface="Times New Roman" panose="02020603050405020304" pitchFamily="18" charset="0"/>
              <a:cs typeface="Times New Roman" panose="02020603050405020304" pitchFamily="18" charset="0"/>
            </a:endParaRPr>
          </a:p>
          <a:p>
            <a:pPr>
              <a:defRPr/>
            </a:pPr>
            <a:endParaRPr lang="en-US" sz="16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08364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1A486-4AF9-4B5C-A887-9EC32B3C3E2A}"/>
              </a:ext>
            </a:extLst>
          </p:cNvPr>
          <p:cNvSpPr>
            <a:spLocks noGrp="1"/>
          </p:cNvSpPr>
          <p:nvPr>
            <p:ph type="title"/>
          </p:nvPr>
        </p:nvSpPr>
        <p:spPr/>
        <p:txBody>
          <a:bodyPr/>
          <a:lstStyle/>
          <a:p>
            <a:r>
              <a:rPr lang="en-US" dirty="0" err="1"/>
              <a:t>HSR</a:t>
            </a:r>
            <a:r>
              <a:rPr lang="en-US" dirty="0"/>
              <a:t>/HMG Analysis at DOJ &amp; FCC</a:t>
            </a:r>
          </a:p>
        </p:txBody>
      </p:sp>
      <p:sp>
        <p:nvSpPr>
          <p:cNvPr id="3" name="Content Placeholder 2">
            <a:extLst>
              <a:ext uri="{FF2B5EF4-FFF2-40B4-BE49-F238E27FC236}">
                <a16:creationId xmlns:a16="http://schemas.microsoft.com/office/drawing/2014/main" id="{8A45E709-FF99-40B3-8300-AFB120C1A784}"/>
              </a:ext>
            </a:extLst>
          </p:cNvPr>
          <p:cNvSpPr>
            <a:spLocks noGrp="1"/>
          </p:cNvSpPr>
          <p:nvPr>
            <p:ph idx="1"/>
          </p:nvPr>
        </p:nvSpPr>
        <p:spPr>
          <a:xfrm>
            <a:off x="838200" y="1825625"/>
            <a:ext cx="4210050" cy="4351338"/>
          </a:xfrm>
        </p:spPr>
        <p:txBody>
          <a:bodyPr>
            <a:normAutofit fontScale="92500"/>
          </a:bodyPr>
          <a:lstStyle/>
          <a:p>
            <a:r>
              <a:rPr lang="en-US" dirty="0"/>
              <a:t>Market definition, market shares and concentration</a:t>
            </a:r>
          </a:p>
          <a:p>
            <a:r>
              <a:rPr lang="en-US" dirty="0"/>
              <a:t>Competitive concerns </a:t>
            </a:r>
          </a:p>
          <a:p>
            <a:pPr lvl="1"/>
            <a:r>
              <a:rPr lang="en-US" dirty="0"/>
              <a:t>Unilateral </a:t>
            </a:r>
          </a:p>
          <a:p>
            <a:pPr lvl="1"/>
            <a:r>
              <a:rPr lang="en-US" dirty="0"/>
              <a:t>Coordinated</a:t>
            </a:r>
          </a:p>
          <a:p>
            <a:pPr lvl="1"/>
            <a:r>
              <a:rPr lang="en-US" dirty="0"/>
              <a:t>Exclusionary </a:t>
            </a:r>
          </a:p>
          <a:p>
            <a:r>
              <a:rPr lang="en-US" dirty="0"/>
              <a:t>Countervailing buyer power</a:t>
            </a:r>
          </a:p>
          <a:p>
            <a:r>
              <a:rPr lang="en-US" dirty="0"/>
              <a:t>Ease of entry and expansion </a:t>
            </a:r>
          </a:p>
          <a:p>
            <a:r>
              <a:rPr lang="en-US" dirty="0"/>
              <a:t>Efficiency benefits  </a:t>
            </a:r>
          </a:p>
        </p:txBody>
      </p:sp>
      <p:sp>
        <p:nvSpPr>
          <p:cNvPr id="5" name="Rectangle 4">
            <a:extLst>
              <a:ext uri="{FF2B5EF4-FFF2-40B4-BE49-F238E27FC236}">
                <a16:creationId xmlns:a16="http://schemas.microsoft.com/office/drawing/2014/main" id="{A2B1110C-4AFE-428A-97EF-A9CDCED367F6}"/>
              </a:ext>
            </a:extLst>
          </p:cNvPr>
          <p:cNvSpPr/>
          <p:nvPr/>
        </p:nvSpPr>
        <p:spPr>
          <a:xfrm>
            <a:off x="6751231" y="5393504"/>
            <a:ext cx="2769395" cy="1325563"/>
          </a:xfrm>
          <a:prstGeom prst="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Efficiency from network build-out as key rebuttal factor. Very complex to evaluate network benefits</a:t>
            </a:r>
          </a:p>
        </p:txBody>
      </p:sp>
      <p:sp>
        <p:nvSpPr>
          <p:cNvPr id="7" name="Rectangle 6">
            <a:extLst>
              <a:ext uri="{FF2B5EF4-FFF2-40B4-BE49-F238E27FC236}">
                <a16:creationId xmlns:a16="http://schemas.microsoft.com/office/drawing/2014/main" id="{753F9FF3-8DAA-460E-A5EA-19C67515058F}"/>
              </a:ext>
            </a:extLst>
          </p:cNvPr>
          <p:cNvSpPr/>
          <p:nvPr/>
        </p:nvSpPr>
        <p:spPr>
          <a:xfrm>
            <a:off x="7094658" y="684894"/>
            <a:ext cx="2110838" cy="1325563"/>
          </a:xfrm>
          <a:prstGeom prst="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Anticompetitive presumption applied. So burden on parties to rebut</a:t>
            </a:r>
          </a:p>
        </p:txBody>
      </p:sp>
      <p:sp>
        <p:nvSpPr>
          <p:cNvPr id="9" name="Rectangle 8">
            <a:extLst>
              <a:ext uri="{FF2B5EF4-FFF2-40B4-BE49-F238E27FC236}">
                <a16:creationId xmlns:a16="http://schemas.microsoft.com/office/drawing/2014/main" id="{8A045B6A-4A9E-4BA3-933D-DBFDB4F86AE3}"/>
              </a:ext>
            </a:extLst>
          </p:cNvPr>
          <p:cNvSpPr/>
          <p:nvPr/>
        </p:nvSpPr>
        <p:spPr>
          <a:xfrm>
            <a:off x="6955372" y="2140303"/>
            <a:ext cx="2743200" cy="97881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All 3 concerns raised. Parties argued that Sprint was “flailing” and had little competitive impact</a:t>
            </a:r>
          </a:p>
        </p:txBody>
      </p:sp>
      <p:sp>
        <p:nvSpPr>
          <p:cNvPr id="11" name="Rectangle 10">
            <a:extLst>
              <a:ext uri="{FF2B5EF4-FFF2-40B4-BE49-F238E27FC236}">
                <a16:creationId xmlns:a16="http://schemas.microsoft.com/office/drawing/2014/main" id="{B651B868-085C-4CC9-A534-5E584C63B48E}"/>
              </a:ext>
            </a:extLst>
          </p:cNvPr>
          <p:cNvSpPr/>
          <p:nvPr/>
        </p:nvSpPr>
        <p:spPr>
          <a:xfrm>
            <a:off x="7066362" y="4334977"/>
            <a:ext cx="2632210" cy="76954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Possible role here from Cable Co &amp; Dish.  Remedy facilitates Dish entry</a:t>
            </a:r>
          </a:p>
        </p:txBody>
      </p:sp>
      <p:cxnSp>
        <p:nvCxnSpPr>
          <p:cNvPr id="13" name="Straight Arrow Connector 12">
            <a:extLst>
              <a:ext uri="{FF2B5EF4-FFF2-40B4-BE49-F238E27FC236}">
                <a16:creationId xmlns:a16="http://schemas.microsoft.com/office/drawing/2014/main" id="{59EF4B8A-C6E1-4C26-8768-E2980322035D}"/>
              </a:ext>
            </a:extLst>
          </p:cNvPr>
          <p:cNvCxnSpPr>
            <a:cxnSpLocks/>
          </p:cNvCxnSpPr>
          <p:nvPr/>
        </p:nvCxnSpPr>
        <p:spPr>
          <a:xfrm flipV="1">
            <a:off x="4524375" y="2569995"/>
            <a:ext cx="2105025" cy="313622"/>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BB7548A-817C-4B24-8CE1-2177AB0D296A}"/>
              </a:ext>
            </a:extLst>
          </p:cNvPr>
          <p:cNvCxnSpPr>
            <a:cxnSpLocks/>
          </p:cNvCxnSpPr>
          <p:nvPr/>
        </p:nvCxnSpPr>
        <p:spPr>
          <a:xfrm flipV="1">
            <a:off x="4714875" y="1405825"/>
            <a:ext cx="2110839" cy="765559"/>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E013676-CB10-4701-A065-5AD1132AFD32}"/>
              </a:ext>
            </a:extLst>
          </p:cNvPr>
          <p:cNvCxnSpPr>
            <a:cxnSpLocks/>
          </p:cNvCxnSpPr>
          <p:nvPr/>
        </p:nvCxnSpPr>
        <p:spPr>
          <a:xfrm flipV="1">
            <a:off x="5031896" y="3729715"/>
            <a:ext cx="1741011" cy="535451"/>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C6AB713-2D66-47FC-9769-A80B5234FA45}"/>
              </a:ext>
            </a:extLst>
          </p:cNvPr>
          <p:cNvCxnSpPr>
            <a:cxnSpLocks/>
          </p:cNvCxnSpPr>
          <p:nvPr/>
        </p:nvCxnSpPr>
        <p:spPr>
          <a:xfrm>
            <a:off x="3860005" y="5458095"/>
            <a:ext cx="2769395" cy="598191"/>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D233CA36-4A1D-4BF4-95F1-00706BEF2735}"/>
              </a:ext>
            </a:extLst>
          </p:cNvPr>
          <p:cNvSpPr/>
          <p:nvPr/>
        </p:nvSpPr>
        <p:spPr>
          <a:xfrm>
            <a:off x="6949329" y="3344945"/>
            <a:ext cx="2545558" cy="76954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Possible counter to exclusionary concerns</a:t>
            </a:r>
          </a:p>
        </p:txBody>
      </p:sp>
      <p:cxnSp>
        <p:nvCxnSpPr>
          <p:cNvPr id="28" name="Straight Arrow Connector 27">
            <a:extLst>
              <a:ext uri="{FF2B5EF4-FFF2-40B4-BE49-F238E27FC236}">
                <a16:creationId xmlns:a16="http://schemas.microsoft.com/office/drawing/2014/main" id="{0207617B-8939-4A45-AE46-8095E5E6D891}"/>
              </a:ext>
            </a:extLst>
          </p:cNvPr>
          <p:cNvCxnSpPr>
            <a:cxnSpLocks/>
          </p:cNvCxnSpPr>
          <p:nvPr/>
        </p:nvCxnSpPr>
        <p:spPr>
          <a:xfrm flipV="1">
            <a:off x="5154250" y="4779371"/>
            <a:ext cx="1671464" cy="164518"/>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2CD62FE1-E5D0-41F0-A912-FEEE4D6917C0}"/>
              </a:ext>
            </a:extLst>
          </p:cNvPr>
          <p:cNvSpPr>
            <a:spLocks noGrp="1"/>
          </p:cNvSpPr>
          <p:nvPr>
            <p:ph type="sldNum" sz="quarter" idx="12"/>
          </p:nvPr>
        </p:nvSpPr>
        <p:spPr/>
        <p:txBody>
          <a:bodyPr/>
          <a:lstStyle/>
          <a:p>
            <a:fld id="{74F21325-70A4-471F-B9C2-76894DF01DB1}" type="slidenum">
              <a:rPr lang="en-US" smtClean="0"/>
              <a:t>58</a:t>
            </a:fld>
            <a:endParaRPr lang="en-US"/>
          </a:p>
        </p:txBody>
      </p:sp>
    </p:spTree>
    <p:extLst>
      <p:ext uri="{BB962C8B-B14F-4D97-AF65-F5344CB8AC3E}">
        <p14:creationId xmlns:p14="http://schemas.microsoft.com/office/powerpoint/2010/main" val="8288210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7551F-C574-47A6-AD0A-5D327E854C63}"/>
              </a:ext>
            </a:extLst>
          </p:cNvPr>
          <p:cNvSpPr>
            <a:spLocks noGrp="1"/>
          </p:cNvSpPr>
          <p:nvPr>
            <p:ph type="title"/>
          </p:nvPr>
        </p:nvSpPr>
        <p:spPr/>
        <p:txBody>
          <a:bodyPr/>
          <a:lstStyle/>
          <a:p>
            <a:r>
              <a:rPr lang="en-US" dirty="0"/>
              <a:t>Market Definition, Market Shares and Concentration</a:t>
            </a:r>
          </a:p>
        </p:txBody>
      </p:sp>
      <p:sp>
        <p:nvSpPr>
          <p:cNvPr id="3" name="Content Placeholder 2">
            <a:extLst>
              <a:ext uri="{FF2B5EF4-FFF2-40B4-BE49-F238E27FC236}">
                <a16:creationId xmlns:a16="http://schemas.microsoft.com/office/drawing/2014/main" id="{A5BAFA48-A1DF-494C-821E-C1A6833C13AE}"/>
              </a:ext>
            </a:extLst>
          </p:cNvPr>
          <p:cNvSpPr>
            <a:spLocks noGrp="1"/>
          </p:cNvSpPr>
          <p:nvPr>
            <p:ph idx="1"/>
          </p:nvPr>
        </p:nvSpPr>
        <p:spPr>
          <a:xfrm>
            <a:off x="647700" y="1473199"/>
            <a:ext cx="7571740" cy="5110481"/>
          </a:xfrm>
        </p:spPr>
        <p:txBody>
          <a:bodyPr>
            <a:normAutofit lnSpcReduction="10000"/>
          </a:bodyPr>
          <a:lstStyle/>
          <a:p>
            <a:r>
              <a:rPr lang="en-US" sz="2400" dirty="0"/>
              <a:t>Concerns Suggest Three Separate Markets</a:t>
            </a:r>
          </a:p>
          <a:p>
            <a:pPr lvl="1"/>
            <a:r>
              <a:rPr lang="en-US" sz="2000" dirty="0"/>
              <a:t>Retail branded contract wireless service (i.e., consumers w/high credit scores) </a:t>
            </a:r>
          </a:p>
          <a:p>
            <a:pPr lvl="1"/>
            <a:r>
              <a:rPr lang="en-US" sz="2000" dirty="0"/>
              <a:t>Retail branded prepaid wireless service (i.e., consumers w/ low credit scores)</a:t>
            </a:r>
          </a:p>
          <a:p>
            <a:pPr lvl="1"/>
            <a:r>
              <a:rPr lang="en-US" sz="2000" dirty="0"/>
              <a:t>Wholesale unbranded service to MVNOs</a:t>
            </a:r>
          </a:p>
          <a:p>
            <a:r>
              <a:rPr lang="en-US" sz="2400" dirty="0"/>
              <a:t>Anticompetitive Presumption applies to this 4-3 merger</a:t>
            </a:r>
          </a:p>
          <a:p>
            <a:pPr lvl="1"/>
            <a:r>
              <a:rPr lang="en-US" sz="2000" dirty="0"/>
              <a:t>Combined </a:t>
            </a:r>
            <a:r>
              <a:rPr lang="en-US" sz="2000" dirty="0" err="1"/>
              <a:t>TMo</a:t>
            </a:r>
            <a:r>
              <a:rPr lang="en-US" sz="2000" dirty="0"/>
              <a:t>/S market share &gt; 30%</a:t>
            </a:r>
          </a:p>
          <a:p>
            <a:pPr lvl="1"/>
            <a:r>
              <a:rPr lang="en-US" sz="2000" dirty="0"/>
              <a:t>Even if 4-equal competitors, pre-merger HHI = 2500 </a:t>
            </a:r>
          </a:p>
          <a:p>
            <a:pPr lvl="2"/>
            <a:r>
              <a:rPr lang="en-US" sz="1800" dirty="0"/>
              <a:t>I.e., HHI = 25</a:t>
            </a:r>
            <a:r>
              <a:rPr lang="en-US" sz="1800" baseline="30000" dirty="0"/>
              <a:t>2</a:t>
            </a:r>
            <a:r>
              <a:rPr lang="en-US" sz="1800" dirty="0"/>
              <a:t>+ 25</a:t>
            </a:r>
            <a:r>
              <a:rPr lang="en-US" sz="1800" baseline="30000" dirty="0"/>
              <a:t>2</a:t>
            </a:r>
            <a:r>
              <a:rPr lang="en-US" sz="1800" dirty="0"/>
              <a:t>+ 25</a:t>
            </a:r>
            <a:r>
              <a:rPr lang="en-US" sz="1800" baseline="30000" dirty="0"/>
              <a:t>2</a:t>
            </a:r>
            <a:r>
              <a:rPr lang="en-US" sz="1800" dirty="0"/>
              <a:t>+ 25</a:t>
            </a:r>
            <a:r>
              <a:rPr lang="en-US" sz="1800" baseline="30000" dirty="0"/>
              <a:t>2</a:t>
            </a:r>
            <a:r>
              <a:rPr lang="en-US" sz="1800" dirty="0"/>
              <a:t> = 2500</a:t>
            </a:r>
          </a:p>
          <a:p>
            <a:pPr lvl="1"/>
            <a:r>
              <a:rPr lang="en-US" sz="2000" dirty="0"/>
              <a:t>With unequal shares, HHI is larger</a:t>
            </a:r>
          </a:p>
          <a:p>
            <a:pPr lvl="1"/>
            <a:r>
              <a:rPr lang="en-US" sz="2000" dirty="0"/>
              <a:t>Delta HHI &gt; 200 as long as Sprint &amp; </a:t>
            </a:r>
            <a:r>
              <a:rPr lang="en-US" sz="2000" dirty="0" err="1"/>
              <a:t>TMo</a:t>
            </a:r>
            <a:r>
              <a:rPr lang="en-US" sz="2000" dirty="0"/>
              <a:t> have mkt shares &gt; 10%, which they do.	</a:t>
            </a:r>
          </a:p>
          <a:p>
            <a:r>
              <a:rPr lang="en-US" sz="2400" dirty="0"/>
              <a:t>In litigation, States focused on the overall retail market </a:t>
            </a:r>
          </a:p>
          <a:p>
            <a:pPr lvl="1"/>
            <a:r>
              <a:rPr lang="en-US" sz="2000" dirty="0"/>
              <a:t>States did not define a “prepaid” (non-contract) market</a:t>
            </a:r>
          </a:p>
          <a:p>
            <a:pPr lvl="1"/>
            <a:r>
              <a:rPr lang="en-US" sz="2000" dirty="0"/>
              <a:t>Raised exclusion concerns without defining a separate market</a:t>
            </a:r>
          </a:p>
          <a:p>
            <a:pPr lvl="1"/>
            <a:endParaRPr lang="en-US" sz="2000" dirty="0"/>
          </a:p>
        </p:txBody>
      </p:sp>
      <p:sp>
        <p:nvSpPr>
          <p:cNvPr id="4" name="Slide Number Placeholder 3">
            <a:extLst>
              <a:ext uri="{FF2B5EF4-FFF2-40B4-BE49-F238E27FC236}">
                <a16:creationId xmlns:a16="http://schemas.microsoft.com/office/drawing/2014/main" id="{5C4E374A-AD89-4CD2-808F-C502279A6850}"/>
              </a:ext>
            </a:extLst>
          </p:cNvPr>
          <p:cNvSpPr>
            <a:spLocks noGrp="1"/>
          </p:cNvSpPr>
          <p:nvPr>
            <p:ph type="sldNum" sz="quarter" idx="12"/>
          </p:nvPr>
        </p:nvSpPr>
        <p:spPr/>
        <p:txBody>
          <a:bodyPr/>
          <a:lstStyle/>
          <a:p>
            <a:fld id="{74F21325-70A4-471F-B9C2-76894DF01DB1}" type="slidenum">
              <a:rPr lang="en-US" smtClean="0"/>
              <a:t>59</a:t>
            </a:fld>
            <a:endParaRPr lang="en-US"/>
          </a:p>
        </p:txBody>
      </p:sp>
    </p:spTree>
    <p:extLst>
      <p:ext uri="{BB962C8B-B14F-4D97-AF65-F5344CB8AC3E}">
        <p14:creationId xmlns:p14="http://schemas.microsoft.com/office/powerpoint/2010/main" val="1401475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noChangeArrowheads="1"/>
          </p:cNvSpPr>
          <p:nvPr>
            <p:ph type="title"/>
          </p:nvPr>
        </p:nvSpPr>
        <p:spPr/>
        <p:txBody>
          <a:bodyPr>
            <a:normAutofit/>
          </a:bodyPr>
          <a:lstStyle/>
          <a:p>
            <a:pPr eaLnBrk="1" hangingPunct="1"/>
            <a:r>
              <a:rPr lang="en-US" altLang="en-US" dirty="0">
                <a:latin typeface="Times New Roman" pitchFamily="18" charset="0"/>
                <a:cs typeface="Times New Roman" pitchFamily="18" charset="0"/>
              </a:rPr>
              <a:t>Incipiency – Two Approaches </a:t>
            </a:r>
          </a:p>
        </p:txBody>
      </p:sp>
      <p:sp>
        <p:nvSpPr>
          <p:cNvPr id="9219" name="Content Placeholder 2"/>
          <p:cNvSpPr>
            <a:spLocks noGrp="1" noChangeArrowheads="1"/>
          </p:cNvSpPr>
          <p:nvPr>
            <p:ph sz="half" idx="1"/>
          </p:nvPr>
        </p:nvSpPr>
        <p:spPr>
          <a:xfrm>
            <a:off x="609600" y="1490664"/>
            <a:ext cx="5384800" cy="5121275"/>
          </a:xfrm>
        </p:spPr>
        <p:txBody>
          <a:bodyPr/>
          <a:lstStyle/>
          <a:p>
            <a:pPr marL="0" indent="0" eaLnBrk="1" hangingPunct="1">
              <a:buFontTx/>
              <a:buNone/>
            </a:pPr>
            <a:r>
              <a:rPr lang="en-US" altLang="en-US" sz="2400" b="1" i="1" dirty="0">
                <a:solidFill>
                  <a:srgbClr val="C00000"/>
                </a:solidFill>
                <a:latin typeface="Times New Roman" pitchFamily="18" charset="0"/>
                <a:cs typeface="Times New Roman" pitchFamily="18" charset="0"/>
              </a:rPr>
              <a:t>Stop “trend towards concentration”…</a:t>
            </a:r>
          </a:p>
          <a:p>
            <a:pPr lvl="1" eaLnBrk="1" hangingPunct="1"/>
            <a:r>
              <a:rPr lang="en-US" altLang="en-US" dirty="0">
                <a:latin typeface="Times New Roman" pitchFamily="18" charset="0"/>
                <a:cs typeface="Times New Roman" pitchFamily="18" charset="0"/>
              </a:rPr>
              <a:t>Emphasized by </a:t>
            </a:r>
            <a:r>
              <a:rPr lang="en-US" altLang="en-US" i="1" dirty="0">
                <a:latin typeface="Times New Roman" pitchFamily="18" charset="0"/>
                <a:cs typeface="Times New Roman" pitchFamily="18" charset="0"/>
              </a:rPr>
              <a:t>Brown Shoe</a:t>
            </a:r>
            <a:r>
              <a:rPr lang="en-US" altLang="en-US" dirty="0">
                <a:latin typeface="Times New Roman" pitchFamily="18" charset="0"/>
                <a:cs typeface="Times New Roman" pitchFamily="18" charset="0"/>
              </a:rPr>
              <a:t> &amp; other earlier cases</a:t>
            </a:r>
          </a:p>
          <a:p>
            <a:pPr lvl="1" eaLnBrk="1" hangingPunct="1"/>
            <a:r>
              <a:rPr lang="en-US" altLang="en-US" dirty="0">
                <a:latin typeface="Times New Roman" pitchFamily="18" charset="0"/>
                <a:cs typeface="Times New Roman" pitchFamily="18" charset="0"/>
              </a:rPr>
              <a:t>Emphasis on overall industry trends</a:t>
            </a:r>
          </a:p>
          <a:p>
            <a:pPr lvl="1" eaLnBrk="1" hangingPunct="1"/>
            <a:r>
              <a:rPr lang="en-US" altLang="en-US" b="1" i="1" dirty="0">
                <a:latin typeface="Times New Roman" pitchFamily="18" charset="0"/>
                <a:cs typeface="Times New Roman" pitchFamily="18" charset="0"/>
              </a:rPr>
              <a:t>No longer a focus of enforcement policy…</a:t>
            </a:r>
          </a:p>
          <a:p>
            <a:pPr lvl="1" eaLnBrk="1" hangingPunct="1"/>
            <a:r>
              <a:rPr lang="en-US" altLang="en-US" b="1" i="1" dirty="0">
                <a:latin typeface="Times New Roman" pitchFamily="18" charset="0"/>
                <a:cs typeface="Times New Roman" pitchFamily="18" charset="0"/>
              </a:rPr>
              <a:t>But growing populist movement to return focus here</a:t>
            </a:r>
          </a:p>
        </p:txBody>
      </p:sp>
      <p:sp>
        <p:nvSpPr>
          <p:cNvPr id="9220" name="Content Placeholder 4"/>
          <p:cNvSpPr>
            <a:spLocks noGrp="1" noChangeArrowheads="1"/>
          </p:cNvSpPr>
          <p:nvPr>
            <p:ph sz="half" idx="2"/>
          </p:nvPr>
        </p:nvSpPr>
        <p:spPr>
          <a:xfrm>
            <a:off x="6197600" y="1490663"/>
            <a:ext cx="5588000" cy="4525962"/>
          </a:xfrm>
        </p:spPr>
        <p:txBody>
          <a:bodyPr/>
          <a:lstStyle/>
          <a:p>
            <a:pPr marL="0" indent="0" eaLnBrk="1" hangingPunct="1">
              <a:buFontTx/>
              <a:buNone/>
            </a:pPr>
            <a:r>
              <a:rPr lang="en-US" altLang="en-US" sz="2400" b="1" i="1" dirty="0">
                <a:solidFill>
                  <a:srgbClr val="C00000"/>
                </a:solidFill>
                <a:latin typeface="Times New Roman" pitchFamily="18" charset="0"/>
                <a:cs typeface="Times New Roman" pitchFamily="18" charset="0"/>
              </a:rPr>
              <a:t>“Predict likely future impact” of merger…</a:t>
            </a:r>
          </a:p>
          <a:p>
            <a:pPr lvl="1" eaLnBrk="1" hangingPunct="1"/>
            <a:r>
              <a:rPr lang="en-US" altLang="en-US" dirty="0">
                <a:latin typeface="Times New Roman" pitchFamily="18" charset="0"/>
                <a:cs typeface="Times New Roman" pitchFamily="18" charset="0"/>
              </a:rPr>
              <a:t>Implemented by </a:t>
            </a:r>
            <a:r>
              <a:rPr lang="en-US" altLang="en-US" dirty="0" err="1">
                <a:latin typeface="Times New Roman" pitchFamily="18" charset="0"/>
                <a:cs typeface="Times New Roman" pitchFamily="18" charset="0"/>
              </a:rPr>
              <a:t>HSR</a:t>
            </a:r>
            <a:r>
              <a:rPr lang="en-US" altLang="en-US" dirty="0">
                <a:latin typeface="Times New Roman" pitchFamily="18" charset="0"/>
                <a:cs typeface="Times New Roman" pitchFamily="18" charset="0"/>
              </a:rPr>
              <a:t> system</a:t>
            </a:r>
          </a:p>
          <a:p>
            <a:pPr lvl="1" eaLnBrk="1" hangingPunct="1"/>
            <a:r>
              <a:rPr lang="en-US" altLang="en-US" dirty="0">
                <a:latin typeface="Times New Roman" pitchFamily="18" charset="0"/>
                <a:cs typeface="Times New Roman" pitchFamily="18" charset="0"/>
              </a:rPr>
              <a:t>Emphasis on merger’s </a:t>
            </a:r>
            <a:r>
              <a:rPr lang="en-US" altLang="en-US" b="1" i="1" dirty="0">
                <a:latin typeface="Times New Roman" pitchFamily="18" charset="0"/>
                <a:cs typeface="Times New Roman" pitchFamily="18" charset="0"/>
              </a:rPr>
              <a:t>probable</a:t>
            </a:r>
            <a:r>
              <a:rPr lang="en-US" altLang="en-US" dirty="0">
                <a:latin typeface="Times New Roman" pitchFamily="18" charset="0"/>
                <a:cs typeface="Times New Roman" pitchFamily="18" charset="0"/>
              </a:rPr>
              <a:t> effects</a:t>
            </a:r>
          </a:p>
          <a:p>
            <a:pPr lvl="1" eaLnBrk="1" hangingPunct="1"/>
            <a:r>
              <a:rPr lang="en-US" altLang="en-US" dirty="0">
                <a:latin typeface="Times New Roman" pitchFamily="18" charset="0"/>
                <a:cs typeface="Times New Roman" pitchFamily="18" charset="0"/>
              </a:rPr>
              <a:t>Degree of probability is key source of disagreement</a:t>
            </a:r>
          </a:p>
          <a:p>
            <a:pPr lvl="1" eaLnBrk="1" hangingPunct="1"/>
            <a:r>
              <a:rPr lang="en-US" altLang="en-US" b="1" i="1" dirty="0">
                <a:latin typeface="Times New Roman" pitchFamily="18" charset="0"/>
                <a:cs typeface="Times New Roman" pitchFamily="18" charset="0"/>
              </a:rPr>
              <a:t>Current approach</a:t>
            </a:r>
          </a:p>
        </p:txBody>
      </p:sp>
      <p:sp>
        <p:nvSpPr>
          <p:cNvPr id="922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925E5F90-A0DD-4EDB-9A67-1A0FCA1914D7}" type="slidenum">
              <a:rPr lang="en-US" altLang="en-US" sz="1400" smtClean="0"/>
              <a:pPr>
                <a:spcBef>
                  <a:spcPct val="0"/>
                </a:spcBef>
                <a:buFontTx/>
                <a:buNone/>
              </a:pPr>
              <a:t>6</a:t>
            </a:fld>
            <a:endParaRPr lang="en-US" altLang="en-US" sz="1400"/>
          </a:p>
        </p:txBody>
      </p:sp>
      <p:sp>
        <p:nvSpPr>
          <p:cNvPr id="2" name="TextBox 1">
            <a:extLst>
              <a:ext uri="{FF2B5EF4-FFF2-40B4-BE49-F238E27FC236}">
                <a16:creationId xmlns:a16="http://schemas.microsoft.com/office/drawing/2014/main" id="{4CA03FBB-2AA1-4BDF-A938-44498F9E5BA3}"/>
              </a:ext>
            </a:extLst>
          </p:cNvPr>
          <p:cNvSpPr txBox="1"/>
          <p:nvPr/>
        </p:nvSpPr>
        <p:spPr>
          <a:xfrm>
            <a:off x="3225800" y="5005633"/>
            <a:ext cx="5384800" cy="923330"/>
          </a:xfrm>
          <a:prstGeom prst="rect">
            <a:avLst/>
          </a:prstGeom>
          <a:noFill/>
          <a:ln>
            <a:solidFill>
              <a:srgbClr val="002060"/>
            </a:solidFill>
          </a:ln>
        </p:spPr>
        <p:txBody>
          <a:bodyPr wrap="square" rtlCol="0">
            <a:spAutoFit/>
          </a:bodyPr>
          <a:lstStyle/>
          <a:p>
            <a:r>
              <a:rPr lang="en-US" b="1" dirty="0">
                <a:solidFill>
                  <a:schemeClr val="accent1">
                    <a:lumMod val="75000"/>
                  </a:schemeClr>
                </a:solidFill>
              </a:rPr>
              <a:t>Antitrust policy and law never gets totally settled.  Ideas are like Zombies that keep returning.  </a:t>
            </a:r>
          </a:p>
          <a:p>
            <a:r>
              <a:rPr lang="en-US" b="1" dirty="0">
                <a:solidFill>
                  <a:schemeClr val="accent1">
                    <a:lumMod val="75000"/>
                  </a:schemeClr>
                </a:solidFill>
              </a:rPr>
              <a:t>But some Zombies deserve to live!</a:t>
            </a:r>
          </a:p>
        </p:txBody>
      </p:sp>
    </p:spTree>
    <p:extLst>
      <p:ext uri="{BB962C8B-B14F-4D97-AF65-F5344CB8AC3E}">
        <p14:creationId xmlns:p14="http://schemas.microsoft.com/office/powerpoint/2010/main" val="26744692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B321A-B58F-4ECE-B7D2-FB8C2155C31A}"/>
              </a:ext>
            </a:extLst>
          </p:cNvPr>
          <p:cNvSpPr>
            <a:spLocks noGrp="1"/>
          </p:cNvSpPr>
          <p:nvPr>
            <p:ph type="title"/>
          </p:nvPr>
        </p:nvSpPr>
        <p:spPr>
          <a:xfrm>
            <a:off x="552785" y="0"/>
            <a:ext cx="10515600" cy="1325563"/>
          </a:xfrm>
        </p:spPr>
        <p:txBody>
          <a:bodyPr/>
          <a:lstStyle/>
          <a:p>
            <a:r>
              <a:rPr lang="en-US" dirty="0"/>
              <a:t>Potential Adverse Competitive Effects</a:t>
            </a:r>
          </a:p>
        </p:txBody>
      </p:sp>
      <p:sp>
        <p:nvSpPr>
          <p:cNvPr id="3" name="Content Placeholder 2">
            <a:extLst>
              <a:ext uri="{FF2B5EF4-FFF2-40B4-BE49-F238E27FC236}">
                <a16:creationId xmlns:a16="http://schemas.microsoft.com/office/drawing/2014/main" id="{D0D0A027-D0F9-4005-B137-E6AAB65AB248}"/>
              </a:ext>
            </a:extLst>
          </p:cNvPr>
          <p:cNvSpPr>
            <a:spLocks noGrp="1"/>
          </p:cNvSpPr>
          <p:nvPr>
            <p:ph idx="1"/>
          </p:nvPr>
        </p:nvSpPr>
        <p:spPr>
          <a:xfrm>
            <a:off x="448958" y="985520"/>
            <a:ext cx="10904841" cy="5872480"/>
          </a:xfrm>
        </p:spPr>
        <p:txBody>
          <a:bodyPr>
            <a:normAutofit fontScale="92500" lnSpcReduction="10000"/>
          </a:bodyPr>
          <a:lstStyle/>
          <a:p>
            <a:pPr>
              <a:lnSpc>
                <a:spcPct val="110000"/>
              </a:lnSpc>
            </a:pPr>
            <a:r>
              <a:rPr lang="en-US" sz="2000" dirty="0"/>
              <a:t>General: 4-3 merger with post-merger market share exceeding 30% raises substantial concerns</a:t>
            </a:r>
          </a:p>
          <a:p>
            <a:pPr>
              <a:lnSpc>
                <a:spcPct val="110000"/>
              </a:lnSpc>
            </a:pPr>
            <a:r>
              <a:rPr lang="en-US" sz="2000" dirty="0"/>
              <a:t>Unilateral Effects</a:t>
            </a:r>
          </a:p>
          <a:p>
            <a:pPr lvl="1">
              <a:lnSpc>
                <a:spcPct val="110000"/>
              </a:lnSpc>
            </a:pPr>
            <a:r>
              <a:rPr lang="en-US" sz="1600" dirty="0">
                <a:solidFill>
                  <a:srgbClr val="C00000"/>
                </a:solidFill>
              </a:rPr>
              <a:t>Elimination of head-to-head competition </a:t>
            </a:r>
            <a:r>
              <a:rPr lang="en-US" sz="1600" dirty="0"/>
              <a:t>between </a:t>
            </a:r>
            <a:r>
              <a:rPr lang="en-US" sz="1600" dirty="0" err="1"/>
              <a:t>TMo</a:t>
            </a:r>
            <a:r>
              <a:rPr lang="en-US" sz="1600" dirty="0"/>
              <a:t> &amp; Sprint; potential for substantial </a:t>
            </a:r>
            <a:r>
              <a:rPr lang="en-US" sz="1600" dirty="0" err="1"/>
              <a:t>UPP</a:t>
            </a:r>
            <a:r>
              <a:rPr lang="en-US" sz="1600" dirty="0"/>
              <a:t> </a:t>
            </a:r>
          </a:p>
          <a:p>
            <a:pPr lvl="1">
              <a:lnSpc>
                <a:spcPct val="110000"/>
              </a:lnSpc>
            </a:pPr>
            <a:r>
              <a:rPr lang="en-US" sz="1600" dirty="0" err="1">
                <a:highlight>
                  <a:srgbClr val="FFFF00"/>
                </a:highlight>
              </a:rPr>
              <a:t>Tmo</a:t>
            </a:r>
            <a:r>
              <a:rPr lang="en-US" sz="1600" dirty="0">
                <a:highlight>
                  <a:srgbClr val="FFFF00"/>
                </a:highlight>
              </a:rPr>
              <a:t> &amp; Sprint are closer competitors to each other than to AT&amp;T &amp;Verizon, who have generally higher quality services</a:t>
            </a:r>
          </a:p>
          <a:p>
            <a:pPr lvl="1">
              <a:lnSpc>
                <a:spcPct val="110000"/>
              </a:lnSpc>
            </a:pPr>
            <a:r>
              <a:rPr lang="en-US" sz="1600" dirty="0"/>
              <a:t>Issue is somewhat more significant in prepaid services, where the combined share of </a:t>
            </a:r>
            <a:r>
              <a:rPr lang="en-US" sz="1600" dirty="0" err="1"/>
              <a:t>Tmo</a:t>
            </a:r>
            <a:r>
              <a:rPr lang="en-US" sz="1600" dirty="0"/>
              <a:t> &amp; Sprint is even higher (up to 50% in some localities)</a:t>
            </a:r>
          </a:p>
          <a:p>
            <a:pPr lvl="1">
              <a:lnSpc>
                <a:spcPct val="110000"/>
              </a:lnSpc>
            </a:pPr>
            <a:r>
              <a:rPr lang="en-US" sz="1600" dirty="0"/>
              <a:t>But Sprint is weak and weakening</a:t>
            </a:r>
          </a:p>
          <a:p>
            <a:pPr>
              <a:lnSpc>
                <a:spcPct val="110000"/>
              </a:lnSpc>
            </a:pPr>
            <a:r>
              <a:rPr lang="en-US" sz="2000" dirty="0"/>
              <a:t> Coordinated Effects</a:t>
            </a:r>
          </a:p>
          <a:p>
            <a:pPr lvl="1">
              <a:lnSpc>
                <a:spcPct val="110000"/>
              </a:lnSpc>
            </a:pPr>
            <a:r>
              <a:rPr lang="en-US" sz="1600" dirty="0" err="1">
                <a:solidFill>
                  <a:srgbClr val="C00000"/>
                </a:solidFill>
              </a:rPr>
              <a:t>TMo</a:t>
            </a:r>
            <a:r>
              <a:rPr lang="en-US" sz="1600" dirty="0">
                <a:solidFill>
                  <a:srgbClr val="C00000"/>
                </a:solidFill>
              </a:rPr>
              <a:t> has been an aggressive </a:t>
            </a:r>
            <a:r>
              <a:rPr lang="en-US" sz="1600" dirty="0">
                <a:solidFill>
                  <a:srgbClr val="C00000"/>
                </a:solidFill>
                <a:highlight>
                  <a:srgbClr val="FFFF00"/>
                </a:highlight>
              </a:rPr>
              <a:t>“maverick”</a:t>
            </a:r>
            <a:r>
              <a:rPr lang="en-US" sz="1600" dirty="0">
                <a:solidFill>
                  <a:srgbClr val="C00000"/>
                </a:solidFill>
              </a:rPr>
              <a:t> (disruptive) competitor </a:t>
            </a:r>
            <a:r>
              <a:rPr lang="en-US" sz="1600" i="1" dirty="0"/>
              <a:t>(“</a:t>
            </a:r>
            <a:r>
              <a:rPr lang="en-US" sz="1600" i="1" dirty="0" err="1"/>
              <a:t>Uncarrier</a:t>
            </a:r>
            <a:r>
              <a:rPr lang="en-US" sz="1600" i="1" dirty="0"/>
              <a:t>”) </a:t>
            </a:r>
            <a:r>
              <a:rPr lang="en-US" sz="1600" dirty="0"/>
              <a:t>that has taken actions that have led increased competition (e.g., cut price, unlimited minutes/data, no contracts, pay early termination fees for new customers, free upgrades, binge-on free streaming, </a:t>
            </a:r>
            <a:r>
              <a:rPr lang="en-US" sz="1600" dirty="0" err="1"/>
              <a:t>etc</a:t>
            </a:r>
            <a:r>
              <a:rPr lang="en-US" sz="1600" dirty="0"/>
              <a:t>)</a:t>
            </a:r>
          </a:p>
          <a:p>
            <a:pPr lvl="1">
              <a:lnSpc>
                <a:spcPct val="110000"/>
              </a:lnSpc>
            </a:pPr>
            <a:r>
              <a:rPr lang="en-US" sz="1600" dirty="0">
                <a:solidFill>
                  <a:srgbClr val="C00000"/>
                </a:solidFill>
              </a:rPr>
              <a:t>Merger will make combined company as large as Verizon &amp; AT&amp;T, so </a:t>
            </a:r>
            <a:r>
              <a:rPr lang="en-US" sz="1600" dirty="0" err="1">
                <a:solidFill>
                  <a:srgbClr val="C00000"/>
                </a:solidFill>
              </a:rPr>
              <a:t>TMo</a:t>
            </a:r>
            <a:r>
              <a:rPr lang="en-US" sz="1600" dirty="0">
                <a:solidFill>
                  <a:srgbClr val="C00000"/>
                </a:solidFill>
              </a:rPr>
              <a:t> may lose incentive to be disruptive </a:t>
            </a:r>
          </a:p>
          <a:p>
            <a:pPr lvl="1">
              <a:lnSpc>
                <a:spcPct val="110000"/>
              </a:lnSpc>
            </a:pPr>
            <a:r>
              <a:rPr lang="en-US" sz="1600" dirty="0">
                <a:solidFill>
                  <a:srgbClr val="C00000"/>
                </a:solidFill>
              </a:rPr>
              <a:t>Market shares of Big-3 will become more symmetric, facilitating coordination</a:t>
            </a:r>
          </a:p>
          <a:p>
            <a:pPr>
              <a:lnSpc>
                <a:spcPct val="110000"/>
              </a:lnSpc>
            </a:pPr>
            <a:r>
              <a:rPr lang="en-US" sz="2000" dirty="0"/>
              <a:t>Exclusionary Effects</a:t>
            </a:r>
          </a:p>
          <a:p>
            <a:pPr lvl="1">
              <a:lnSpc>
                <a:spcPct val="110000"/>
              </a:lnSpc>
            </a:pPr>
            <a:r>
              <a:rPr lang="en-US" sz="1600" dirty="0">
                <a:solidFill>
                  <a:srgbClr val="C00000"/>
                </a:solidFill>
              </a:rPr>
              <a:t>Sprint &amp; </a:t>
            </a:r>
            <a:r>
              <a:rPr lang="en-US" sz="1600" dirty="0" err="1">
                <a:solidFill>
                  <a:srgbClr val="C00000"/>
                </a:solidFill>
              </a:rPr>
              <a:t>TMo</a:t>
            </a:r>
            <a:r>
              <a:rPr lang="en-US" sz="1600" dirty="0">
                <a:solidFill>
                  <a:srgbClr val="C00000"/>
                </a:solidFill>
              </a:rPr>
              <a:t> have been the leaders in selling wholesale to the MVNOs</a:t>
            </a:r>
            <a:r>
              <a:rPr lang="en-US" sz="1600" dirty="0"/>
              <a:t>. (mobile virtual network operators) who lack own facilities (i.e., spectrum and towers equipment)</a:t>
            </a:r>
          </a:p>
          <a:p>
            <a:pPr lvl="1">
              <a:lnSpc>
                <a:spcPct val="110000"/>
              </a:lnSpc>
            </a:pPr>
            <a:r>
              <a:rPr lang="en-US" sz="1600" dirty="0">
                <a:solidFill>
                  <a:srgbClr val="C00000"/>
                </a:solidFill>
              </a:rPr>
              <a:t>Merger will eliminate that competition</a:t>
            </a:r>
            <a:r>
              <a:rPr lang="en-US" sz="1600" dirty="0"/>
              <a:t>, potentially raising the costs of the MVNOs</a:t>
            </a:r>
          </a:p>
          <a:p>
            <a:pPr lvl="1">
              <a:lnSpc>
                <a:spcPct val="110000"/>
              </a:lnSpc>
            </a:pPr>
            <a:r>
              <a:rPr lang="en-US" sz="1600" dirty="0">
                <a:solidFill>
                  <a:srgbClr val="C00000"/>
                </a:solidFill>
              </a:rPr>
              <a:t>Weaker MVNOs will increase unilateral and coordinated concerns</a:t>
            </a:r>
          </a:p>
        </p:txBody>
      </p:sp>
      <p:sp>
        <p:nvSpPr>
          <p:cNvPr id="4" name="Slide Number Placeholder 3">
            <a:extLst>
              <a:ext uri="{FF2B5EF4-FFF2-40B4-BE49-F238E27FC236}">
                <a16:creationId xmlns:a16="http://schemas.microsoft.com/office/drawing/2014/main" id="{A317B15F-D6F6-4D84-99CD-64427F17634A}"/>
              </a:ext>
            </a:extLst>
          </p:cNvPr>
          <p:cNvSpPr>
            <a:spLocks noGrp="1"/>
          </p:cNvSpPr>
          <p:nvPr>
            <p:ph type="sldNum" sz="quarter" idx="12"/>
          </p:nvPr>
        </p:nvSpPr>
        <p:spPr/>
        <p:txBody>
          <a:bodyPr/>
          <a:lstStyle/>
          <a:p>
            <a:fld id="{74F21325-70A4-471F-B9C2-76894DF01DB1}" type="slidenum">
              <a:rPr lang="en-US" smtClean="0"/>
              <a:t>60</a:t>
            </a:fld>
            <a:endParaRPr lang="en-US"/>
          </a:p>
        </p:txBody>
      </p:sp>
    </p:spTree>
    <p:extLst>
      <p:ext uri="{BB962C8B-B14F-4D97-AF65-F5344CB8AC3E}">
        <p14:creationId xmlns:p14="http://schemas.microsoft.com/office/powerpoint/2010/main" val="23610126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4B115-8554-403B-B5C8-B4126A0EBE15}"/>
              </a:ext>
            </a:extLst>
          </p:cNvPr>
          <p:cNvSpPr>
            <a:spLocks noGrp="1"/>
          </p:cNvSpPr>
          <p:nvPr>
            <p:ph type="title"/>
          </p:nvPr>
        </p:nvSpPr>
        <p:spPr/>
        <p:txBody>
          <a:bodyPr/>
          <a:lstStyle/>
          <a:p>
            <a:r>
              <a:rPr lang="en-US" dirty="0"/>
              <a:t>Is Sprint a “Flailing  Firm That Will Provide No Competitive Discipline Absent the Merger?</a:t>
            </a:r>
          </a:p>
        </p:txBody>
      </p:sp>
      <p:sp>
        <p:nvSpPr>
          <p:cNvPr id="3" name="Content Placeholder 2">
            <a:extLst>
              <a:ext uri="{FF2B5EF4-FFF2-40B4-BE49-F238E27FC236}">
                <a16:creationId xmlns:a16="http://schemas.microsoft.com/office/drawing/2014/main" id="{28FCF5BF-DBEA-4C7A-9CC8-6309B276E40D}"/>
              </a:ext>
            </a:extLst>
          </p:cNvPr>
          <p:cNvSpPr>
            <a:spLocks noGrp="1"/>
          </p:cNvSpPr>
          <p:nvPr>
            <p:ph idx="1"/>
          </p:nvPr>
        </p:nvSpPr>
        <p:spPr/>
        <p:txBody>
          <a:bodyPr>
            <a:normAutofit/>
          </a:bodyPr>
          <a:lstStyle/>
          <a:p>
            <a:r>
              <a:rPr lang="en-US" sz="2400" dirty="0"/>
              <a:t>Sprint was “flailing” but not “failing” </a:t>
            </a:r>
          </a:p>
          <a:p>
            <a:r>
              <a:rPr lang="en-US" sz="2400" dirty="0"/>
              <a:t>Sprint market share and reputation had declined in recent years</a:t>
            </a:r>
          </a:p>
          <a:p>
            <a:r>
              <a:rPr lang="en-US" sz="2400" dirty="0"/>
              <a:t>Owner (Softbank) had substantially reduced network investment</a:t>
            </a:r>
          </a:p>
          <a:p>
            <a:r>
              <a:rPr lang="en-US" sz="2400" dirty="0"/>
              <a:t>But strategic planning documents indicated that Sprint would be investing in 5G</a:t>
            </a:r>
          </a:p>
          <a:p>
            <a:r>
              <a:rPr lang="en-US" sz="2400" dirty="0"/>
              <a:t>Thus, difficult prediction issue</a:t>
            </a:r>
          </a:p>
          <a:p>
            <a:pPr marL="0" indent="0">
              <a:buNone/>
            </a:pPr>
            <a:endParaRPr lang="en-US" sz="2400" dirty="0"/>
          </a:p>
        </p:txBody>
      </p:sp>
      <p:sp>
        <p:nvSpPr>
          <p:cNvPr id="4" name="Slide Number Placeholder 3">
            <a:extLst>
              <a:ext uri="{FF2B5EF4-FFF2-40B4-BE49-F238E27FC236}">
                <a16:creationId xmlns:a16="http://schemas.microsoft.com/office/drawing/2014/main" id="{8C8A71F3-6294-49BD-8A3E-1DEA6BD47750}"/>
              </a:ext>
            </a:extLst>
          </p:cNvPr>
          <p:cNvSpPr>
            <a:spLocks noGrp="1"/>
          </p:cNvSpPr>
          <p:nvPr>
            <p:ph type="sldNum" sz="quarter" idx="12"/>
          </p:nvPr>
        </p:nvSpPr>
        <p:spPr/>
        <p:txBody>
          <a:bodyPr/>
          <a:lstStyle/>
          <a:p>
            <a:fld id="{74F21325-70A4-471F-B9C2-76894DF01DB1}" type="slidenum">
              <a:rPr lang="en-US" smtClean="0"/>
              <a:t>61</a:t>
            </a:fld>
            <a:endParaRPr lang="en-US"/>
          </a:p>
        </p:txBody>
      </p:sp>
    </p:spTree>
    <p:extLst>
      <p:ext uri="{BB962C8B-B14F-4D97-AF65-F5344CB8AC3E}">
        <p14:creationId xmlns:p14="http://schemas.microsoft.com/office/powerpoint/2010/main" val="31877048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63591-8B70-4933-A90C-66BCC47D06B9}"/>
              </a:ext>
            </a:extLst>
          </p:cNvPr>
          <p:cNvSpPr>
            <a:spLocks noGrp="1"/>
          </p:cNvSpPr>
          <p:nvPr>
            <p:ph type="title"/>
          </p:nvPr>
        </p:nvSpPr>
        <p:spPr/>
        <p:txBody>
          <a:bodyPr/>
          <a:lstStyle/>
          <a:p>
            <a:r>
              <a:rPr lang="en-US" dirty="0"/>
              <a:t>Are There Big Buyers With Countervailing Bargaining Power?</a:t>
            </a:r>
          </a:p>
        </p:txBody>
      </p:sp>
      <p:sp>
        <p:nvSpPr>
          <p:cNvPr id="3" name="Content Placeholder 2">
            <a:extLst>
              <a:ext uri="{FF2B5EF4-FFF2-40B4-BE49-F238E27FC236}">
                <a16:creationId xmlns:a16="http://schemas.microsoft.com/office/drawing/2014/main" id="{7844EF3D-341B-47C4-ADA5-13D84E179A8B}"/>
              </a:ext>
            </a:extLst>
          </p:cNvPr>
          <p:cNvSpPr>
            <a:spLocks noGrp="1"/>
          </p:cNvSpPr>
          <p:nvPr>
            <p:ph idx="1"/>
          </p:nvPr>
        </p:nvSpPr>
        <p:spPr>
          <a:xfrm>
            <a:off x="647700" y="1616075"/>
            <a:ext cx="10515600" cy="4351338"/>
          </a:xfrm>
        </p:spPr>
        <p:txBody>
          <a:bodyPr>
            <a:normAutofit/>
          </a:bodyPr>
          <a:lstStyle/>
          <a:p>
            <a:r>
              <a:rPr lang="en-US" sz="2400" dirty="0"/>
              <a:t>Retail branded service customers are small</a:t>
            </a:r>
          </a:p>
          <a:p>
            <a:pPr lvl="1"/>
            <a:r>
              <a:rPr lang="en-US" sz="2000" dirty="0">
                <a:solidFill>
                  <a:srgbClr val="C00000"/>
                </a:solidFill>
              </a:rPr>
              <a:t>Millions of small purchasers </a:t>
            </a:r>
            <a:r>
              <a:rPr lang="en-US" sz="2000" dirty="0"/>
              <a:t>with no contract or 2-year contracts</a:t>
            </a:r>
          </a:p>
          <a:p>
            <a:pPr lvl="1"/>
            <a:r>
              <a:rPr lang="en-US" sz="2000" dirty="0"/>
              <a:t>Some large corporate or government contracts, almost all contracting with AT&amp;T or Verizon</a:t>
            </a:r>
            <a:br>
              <a:rPr lang="en-US" sz="2000" dirty="0"/>
            </a:br>
            <a:endParaRPr lang="en-US" sz="2000" dirty="0"/>
          </a:p>
          <a:p>
            <a:r>
              <a:rPr lang="en-US" sz="2400" dirty="0"/>
              <a:t>But wholesale unbranded service MVNOs are large and sales are lumpy</a:t>
            </a:r>
          </a:p>
          <a:p>
            <a:pPr lvl="1"/>
            <a:r>
              <a:rPr lang="en-US" sz="2000" dirty="0"/>
              <a:t>Arguably buyer power</a:t>
            </a:r>
          </a:p>
          <a:p>
            <a:pPr lvl="1"/>
            <a:r>
              <a:rPr lang="en-US" sz="2000" dirty="0"/>
              <a:t>Tracfone purchases from all 4 carriers</a:t>
            </a:r>
          </a:p>
          <a:p>
            <a:pPr lvl="1"/>
            <a:r>
              <a:rPr lang="en-US" sz="2000" dirty="0"/>
              <a:t>Comcast and cable MVNOs mainly from AT&amp;T and Verizon; they have countervailing power from size but also because wireless carriers rely on cable wired networks for moving “backhaul” traffic among towers</a:t>
            </a:r>
          </a:p>
          <a:p>
            <a:pPr marL="0" indent="0">
              <a:buNone/>
            </a:pPr>
            <a:endParaRPr lang="en-US" sz="2400" dirty="0"/>
          </a:p>
        </p:txBody>
      </p:sp>
      <p:sp>
        <p:nvSpPr>
          <p:cNvPr id="4" name="Slide Number Placeholder 3">
            <a:extLst>
              <a:ext uri="{FF2B5EF4-FFF2-40B4-BE49-F238E27FC236}">
                <a16:creationId xmlns:a16="http://schemas.microsoft.com/office/drawing/2014/main" id="{0B9A5FD1-2C84-4E7D-982A-174D04AE4980}"/>
              </a:ext>
            </a:extLst>
          </p:cNvPr>
          <p:cNvSpPr>
            <a:spLocks noGrp="1"/>
          </p:cNvSpPr>
          <p:nvPr>
            <p:ph type="sldNum" sz="quarter" idx="12"/>
          </p:nvPr>
        </p:nvSpPr>
        <p:spPr/>
        <p:txBody>
          <a:bodyPr/>
          <a:lstStyle/>
          <a:p>
            <a:fld id="{74F21325-70A4-471F-B9C2-76894DF01DB1}" type="slidenum">
              <a:rPr lang="en-US" smtClean="0"/>
              <a:t>62</a:t>
            </a:fld>
            <a:endParaRPr lang="en-US"/>
          </a:p>
        </p:txBody>
      </p:sp>
    </p:spTree>
    <p:extLst>
      <p:ext uri="{BB962C8B-B14F-4D97-AF65-F5344CB8AC3E}">
        <p14:creationId xmlns:p14="http://schemas.microsoft.com/office/powerpoint/2010/main" val="23865044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1F4A0-D572-415C-A341-35C34CE4711D}"/>
              </a:ext>
            </a:extLst>
          </p:cNvPr>
          <p:cNvSpPr>
            <a:spLocks noGrp="1"/>
          </p:cNvSpPr>
          <p:nvPr>
            <p:ph type="title"/>
          </p:nvPr>
        </p:nvSpPr>
        <p:spPr/>
        <p:txBody>
          <a:bodyPr/>
          <a:lstStyle/>
          <a:p>
            <a:r>
              <a:rPr lang="en-US" dirty="0"/>
              <a:t>Can Potential New Entry and Expansion Deter Consumer Harm?</a:t>
            </a:r>
          </a:p>
        </p:txBody>
      </p:sp>
      <p:sp>
        <p:nvSpPr>
          <p:cNvPr id="3" name="Content Placeholder 2">
            <a:extLst>
              <a:ext uri="{FF2B5EF4-FFF2-40B4-BE49-F238E27FC236}">
                <a16:creationId xmlns:a16="http://schemas.microsoft.com/office/drawing/2014/main" id="{0545D86B-5C59-4FDE-8732-EA6791FDEDF5}"/>
              </a:ext>
            </a:extLst>
          </p:cNvPr>
          <p:cNvSpPr>
            <a:spLocks noGrp="1"/>
          </p:cNvSpPr>
          <p:nvPr>
            <p:ph idx="1"/>
          </p:nvPr>
        </p:nvSpPr>
        <p:spPr/>
        <p:txBody>
          <a:bodyPr>
            <a:normAutofit/>
          </a:bodyPr>
          <a:lstStyle/>
          <a:p>
            <a:r>
              <a:rPr lang="en-US" sz="2400" dirty="0"/>
              <a:t>Comcast (and other Cable)</a:t>
            </a:r>
          </a:p>
          <a:p>
            <a:pPr lvl="1"/>
            <a:r>
              <a:rPr lang="en-US" sz="2000" dirty="0"/>
              <a:t>Well-positioned to enter in their territories, but little interest in moving outward</a:t>
            </a:r>
          </a:p>
          <a:p>
            <a:pPr lvl="1"/>
            <a:r>
              <a:rPr lang="en-US" sz="2000" dirty="0"/>
              <a:t>Ability to use home modems to carry cellular traffic in area</a:t>
            </a:r>
          </a:p>
          <a:p>
            <a:pPr lvl="1"/>
            <a:r>
              <a:rPr lang="en-US" sz="2000" dirty="0"/>
              <a:t>Can mount “small cells” (like mini-towers) on telephone/electric poles and wires</a:t>
            </a:r>
          </a:p>
          <a:p>
            <a:pPr lvl="1"/>
            <a:r>
              <a:rPr lang="en-US" sz="2000" dirty="0"/>
              <a:t>Can rely on each other or wireless carriers for “roaming” service out of territory</a:t>
            </a:r>
            <a:br>
              <a:rPr lang="en-US" sz="2000" dirty="0"/>
            </a:br>
            <a:endParaRPr lang="en-US" sz="2000" dirty="0"/>
          </a:p>
          <a:p>
            <a:r>
              <a:rPr lang="en-US" sz="2400" dirty="0"/>
              <a:t>Dish</a:t>
            </a:r>
          </a:p>
          <a:p>
            <a:pPr lvl="1"/>
            <a:r>
              <a:rPr lang="en-US" sz="2000" dirty="0"/>
              <a:t>Accumulated substantial cellular spectrum in previous auctions</a:t>
            </a:r>
          </a:p>
          <a:p>
            <a:pPr lvl="1"/>
            <a:r>
              <a:rPr lang="en-US" sz="2000" dirty="0"/>
              <a:t>Build-out required by FCC rules</a:t>
            </a:r>
          </a:p>
          <a:p>
            <a:pPr lvl="1"/>
            <a:r>
              <a:rPr lang="en-US" sz="2000" i="1" dirty="0"/>
              <a:t>But, no build-out so far.  </a:t>
            </a:r>
          </a:p>
          <a:p>
            <a:pPr lvl="1"/>
            <a:r>
              <a:rPr lang="en-US" sz="2000" i="1" dirty="0"/>
              <a:t>And very little trust in Dish generally</a:t>
            </a:r>
          </a:p>
          <a:p>
            <a:pPr marL="0" indent="0">
              <a:buNone/>
            </a:pPr>
            <a:endParaRPr lang="en-US" sz="2400" dirty="0"/>
          </a:p>
          <a:p>
            <a:pPr marL="457200" lvl="1" indent="0">
              <a:buNone/>
            </a:pPr>
            <a:endParaRPr lang="en-US" sz="2000" dirty="0"/>
          </a:p>
        </p:txBody>
      </p:sp>
      <p:sp>
        <p:nvSpPr>
          <p:cNvPr id="4" name="Slide Number Placeholder 3">
            <a:extLst>
              <a:ext uri="{FF2B5EF4-FFF2-40B4-BE49-F238E27FC236}">
                <a16:creationId xmlns:a16="http://schemas.microsoft.com/office/drawing/2014/main" id="{79D82443-A3B1-45E3-B3D0-0FA2ED352078}"/>
              </a:ext>
            </a:extLst>
          </p:cNvPr>
          <p:cNvSpPr>
            <a:spLocks noGrp="1"/>
          </p:cNvSpPr>
          <p:nvPr>
            <p:ph type="sldNum" sz="quarter" idx="12"/>
          </p:nvPr>
        </p:nvSpPr>
        <p:spPr/>
        <p:txBody>
          <a:bodyPr/>
          <a:lstStyle/>
          <a:p>
            <a:fld id="{74F21325-70A4-471F-B9C2-76894DF01DB1}" type="slidenum">
              <a:rPr lang="en-US" smtClean="0"/>
              <a:t>63</a:t>
            </a:fld>
            <a:endParaRPr lang="en-US"/>
          </a:p>
        </p:txBody>
      </p:sp>
    </p:spTree>
    <p:extLst>
      <p:ext uri="{BB962C8B-B14F-4D97-AF65-F5344CB8AC3E}">
        <p14:creationId xmlns:p14="http://schemas.microsoft.com/office/powerpoint/2010/main" val="10618554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6F19C-3E40-4B5C-94E1-D6281A25E46E}"/>
              </a:ext>
            </a:extLst>
          </p:cNvPr>
          <p:cNvSpPr>
            <a:spLocks noGrp="1"/>
          </p:cNvSpPr>
          <p:nvPr>
            <p:ph type="title"/>
          </p:nvPr>
        </p:nvSpPr>
        <p:spPr>
          <a:xfrm>
            <a:off x="612168" y="0"/>
            <a:ext cx="10515600" cy="1325563"/>
          </a:xfrm>
        </p:spPr>
        <p:txBody>
          <a:bodyPr/>
          <a:lstStyle/>
          <a:p>
            <a:r>
              <a:rPr lang="en-US" dirty="0"/>
              <a:t>Will Cognizable Efficiency Benefits Increase Competition and Prevent Consumer Harm?</a:t>
            </a:r>
          </a:p>
        </p:txBody>
      </p:sp>
      <p:sp>
        <p:nvSpPr>
          <p:cNvPr id="3" name="Content Placeholder 2">
            <a:extLst>
              <a:ext uri="{FF2B5EF4-FFF2-40B4-BE49-F238E27FC236}">
                <a16:creationId xmlns:a16="http://schemas.microsoft.com/office/drawing/2014/main" id="{E1EC45C1-DE0E-4EE0-B29A-FCCACDA1B267}"/>
              </a:ext>
            </a:extLst>
          </p:cNvPr>
          <p:cNvSpPr>
            <a:spLocks noGrp="1"/>
          </p:cNvSpPr>
          <p:nvPr>
            <p:ph idx="1"/>
          </p:nvPr>
        </p:nvSpPr>
        <p:spPr>
          <a:xfrm>
            <a:off x="838200" y="1325564"/>
            <a:ext cx="10725150" cy="5395912"/>
          </a:xfrm>
        </p:spPr>
        <p:txBody>
          <a:bodyPr>
            <a:normAutofit fontScale="77500" lnSpcReduction="20000"/>
          </a:bodyPr>
          <a:lstStyle/>
          <a:p>
            <a:r>
              <a:rPr lang="en-US" dirty="0"/>
              <a:t>Economies of scale reduce operating costs</a:t>
            </a:r>
          </a:p>
          <a:p>
            <a:r>
              <a:rPr lang="en-US" dirty="0">
                <a:solidFill>
                  <a:srgbClr val="C00000"/>
                </a:solidFill>
              </a:rPr>
              <a:t>Combining spectrum and equipment increases quality by expanding potential bandwidth (speed and quantity) disproportionately: 2+2=5</a:t>
            </a:r>
          </a:p>
          <a:p>
            <a:pPr lvl="1"/>
            <a:r>
              <a:rPr lang="en-US" dirty="0">
                <a:solidFill>
                  <a:srgbClr val="C00000"/>
                </a:solidFill>
              </a:rPr>
              <a:t>Also reduces cost of expansion for 5G transition</a:t>
            </a:r>
          </a:p>
          <a:p>
            <a:r>
              <a:rPr lang="en-US" dirty="0">
                <a:solidFill>
                  <a:srgbClr val="C00000"/>
                </a:solidFill>
              </a:rPr>
              <a:t>Major effort by parties to quantify </a:t>
            </a:r>
            <a:r>
              <a:rPr lang="en-US" dirty="0"/>
              <a:t>magnitude of quality and cost effects </a:t>
            </a:r>
            <a:br>
              <a:rPr lang="en-US" dirty="0"/>
            </a:br>
            <a:r>
              <a:rPr lang="en-US" dirty="0"/>
              <a:t>(i.e., “verify efficiencies”)</a:t>
            </a:r>
          </a:p>
          <a:p>
            <a:pPr lvl="1"/>
            <a:r>
              <a:rPr lang="en-US" dirty="0"/>
              <a:t>Required combing company “engineering models” and “cost models”</a:t>
            </a:r>
          </a:p>
          <a:p>
            <a:pPr lvl="1"/>
            <a:r>
              <a:rPr lang="en-US" dirty="0"/>
              <a:t>Variation among many local markets</a:t>
            </a:r>
          </a:p>
          <a:p>
            <a:pPr lvl="1"/>
            <a:r>
              <a:rPr lang="en-US" dirty="0"/>
              <a:t>Need to compare to expansion plans of the standalone companies</a:t>
            </a:r>
          </a:p>
          <a:p>
            <a:r>
              <a:rPr lang="en-US" dirty="0"/>
              <a:t>Complexities</a:t>
            </a:r>
          </a:p>
          <a:p>
            <a:pPr lvl="1"/>
            <a:r>
              <a:rPr lang="en-US" dirty="0"/>
              <a:t>New network build-out takes 3-4 years --- </a:t>
            </a:r>
            <a:r>
              <a:rPr lang="en-US" i="1" dirty="0">
                <a:solidFill>
                  <a:srgbClr val="C00000"/>
                </a:solidFill>
              </a:rPr>
              <a:t>raises uncertainty</a:t>
            </a:r>
          </a:p>
          <a:p>
            <a:pPr lvl="1"/>
            <a:r>
              <a:rPr lang="en-US" dirty="0"/>
              <a:t>Delay increases difficulty in quantifying consumer benefits</a:t>
            </a:r>
          </a:p>
          <a:p>
            <a:pPr lvl="2"/>
            <a:r>
              <a:rPr lang="en-US" dirty="0"/>
              <a:t>Network capacity and speed would increase dramatically in 3-4 years, even if no merger</a:t>
            </a:r>
          </a:p>
          <a:p>
            <a:pPr lvl="2"/>
            <a:r>
              <a:rPr lang="en-US" dirty="0"/>
              <a:t>No current services (~2018) that would require that speed or capacity</a:t>
            </a:r>
          </a:p>
          <a:p>
            <a:pPr lvl="2"/>
            <a:r>
              <a:rPr lang="en-US" dirty="0"/>
              <a:t>So estimates of value of incremental value from merger are arguably speculative</a:t>
            </a:r>
            <a:endParaRPr lang="en-US" dirty="0">
              <a:solidFill>
                <a:srgbClr val="C00000"/>
              </a:solidFill>
            </a:endParaRPr>
          </a:p>
          <a:p>
            <a:pPr lvl="1"/>
            <a:r>
              <a:rPr lang="en-US" dirty="0">
                <a:solidFill>
                  <a:srgbClr val="C00000"/>
                </a:solidFill>
              </a:rPr>
              <a:t>Heterogeneous consumers with great variation in value of increased speed and capacity</a:t>
            </a:r>
          </a:p>
          <a:p>
            <a:pPr lvl="1"/>
            <a:r>
              <a:rPr lang="en-US" dirty="0"/>
              <a:t>Analysis can show benefits of proposed network plan of the merged firm, but harder to show that merged firm would have the </a:t>
            </a:r>
            <a:r>
              <a:rPr lang="en-US" dirty="0">
                <a:solidFill>
                  <a:srgbClr val="C00000"/>
                </a:solidFill>
              </a:rPr>
              <a:t>economic incentives to implement </a:t>
            </a:r>
            <a:r>
              <a:rPr lang="en-US" dirty="0"/>
              <a:t>the new plan </a:t>
            </a:r>
          </a:p>
          <a:p>
            <a:pPr lvl="1"/>
            <a:r>
              <a:rPr lang="en-US" dirty="0"/>
              <a:t>Parties also argued that they would have lacked the incentive to carry out this build-out absent the merger (“merger-specificity”)</a:t>
            </a:r>
          </a:p>
          <a:p>
            <a:pPr marL="457200" lvl="1" indent="0">
              <a:buNone/>
            </a:pPr>
            <a:endParaRPr lang="en-US" dirty="0"/>
          </a:p>
          <a:p>
            <a:endParaRPr lang="en-US" dirty="0"/>
          </a:p>
        </p:txBody>
      </p:sp>
      <p:sp>
        <p:nvSpPr>
          <p:cNvPr id="4" name="Slide Number Placeholder 3">
            <a:extLst>
              <a:ext uri="{FF2B5EF4-FFF2-40B4-BE49-F238E27FC236}">
                <a16:creationId xmlns:a16="http://schemas.microsoft.com/office/drawing/2014/main" id="{693678BA-59DF-4AF6-842F-18468EC3909E}"/>
              </a:ext>
            </a:extLst>
          </p:cNvPr>
          <p:cNvSpPr>
            <a:spLocks noGrp="1"/>
          </p:cNvSpPr>
          <p:nvPr>
            <p:ph type="sldNum" sz="quarter" idx="12"/>
          </p:nvPr>
        </p:nvSpPr>
        <p:spPr/>
        <p:txBody>
          <a:bodyPr/>
          <a:lstStyle/>
          <a:p>
            <a:fld id="{74F21325-70A4-471F-B9C2-76894DF01DB1}" type="slidenum">
              <a:rPr lang="en-US" smtClean="0"/>
              <a:t>64</a:t>
            </a:fld>
            <a:endParaRPr lang="en-US"/>
          </a:p>
        </p:txBody>
      </p:sp>
    </p:spTree>
    <p:extLst>
      <p:ext uri="{BB962C8B-B14F-4D97-AF65-F5344CB8AC3E}">
        <p14:creationId xmlns:p14="http://schemas.microsoft.com/office/powerpoint/2010/main" val="19632702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8F046-6D6B-4580-8209-E2EC544E52C7}"/>
              </a:ext>
            </a:extLst>
          </p:cNvPr>
          <p:cNvSpPr>
            <a:spLocks noGrp="1"/>
          </p:cNvSpPr>
          <p:nvPr>
            <p:ph type="title"/>
          </p:nvPr>
        </p:nvSpPr>
        <p:spPr/>
        <p:txBody>
          <a:bodyPr/>
          <a:lstStyle/>
          <a:p>
            <a:r>
              <a:rPr lang="en-US" dirty="0" err="1"/>
              <a:t>HSR</a:t>
            </a:r>
            <a:r>
              <a:rPr lang="en-US" dirty="0"/>
              <a:t> Outcome at Agencies </a:t>
            </a:r>
          </a:p>
        </p:txBody>
      </p:sp>
      <p:sp>
        <p:nvSpPr>
          <p:cNvPr id="3" name="Content Placeholder 2">
            <a:extLst>
              <a:ext uri="{FF2B5EF4-FFF2-40B4-BE49-F238E27FC236}">
                <a16:creationId xmlns:a16="http://schemas.microsoft.com/office/drawing/2014/main" id="{56D733E3-0C7E-4D5B-8F65-4AFA8414E92D}"/>
              </a:ext>
            </a:extLst>
          </p:cNvPr>
          <p:cNvSpPr>
            <a:spLocks noGrp="1"/>
          </p:cNvSpPr>
          <p:nvPr>
            <p:ph idx="1"/>
          </p:nvPr>
        </p:nvSpPr>
        <p:spPr>
          <a:xfrm>
            <a:off x="838200" y="1520825"/>
            <a:ext cx="10515600" cy="4351338"/>
          </a:xfrm>
        </p:spPr>
        <p:txBody>
          <a:bodyPr>
            <a:normAutofit/>
          </a:bodyPr>
          <a:lstStyle/>
          <a:p>
            <a:r>
              <a:rPr lang="en-US" sz="2400" dirty="0"/>
              <a:t>Reviewed by both DOJ and FCC</a:t>
            </a:r>
          </a:p>
          <a:p>
            <a:r>
              <a:rPr lang="en-US" sz="2400" dirty="0">
                <a:solidFill>
                  <a:srgbClr val="C00000"/>
                </a:solidFill>
              </a:rPr>
              <a:t>Long process dominated by economic arguments and evidence sketched out above</a:t>
            </a:r>
          </a:p>
          <a:p>
            <a:pPr lvl="1"/>
            <a:r>
              <a:rPr lang="en-US" sz="2000" dirty="0"/>
              <a:t>Efficiency arguments involving higher quality and lower costs were key</a:t>
            </a:r>
          </a:p>
          <a:p>
            <a:pPr lvl="1"/>
            <a:r>
              <a:rPr lang="en-US" sz="2000" dirty="0"/>
              <a:t>Sprint flailing status was important</a:t>
            </a:r>
          </a:p>
          <a:p>
            <a:pPr lvl="1"/>
            <a:r>
              <a:rPr lang="en-US" sz="2000" dirty="0"/>
              <a:t>Consumer groups (and states) argued that there were serious concerns that required injunction or major divestiture of spectrum by merged firm</a:t>
            </a:r>
          </a:p>
          <a:p>
            <a:pPr lvl="1"/>
            <a:r>
              <a:rPr lang="en-US" sz="2000" dirty="0"/>
              <a:t>Dish submitted economic models and evidence related to anticompetitive effects</a:t>
            </a:r>
          </a:p>
          <a:p>
            <a:r>
              <a:rPr lang="en-US" sz="2400" dirty="0">
                <a:solidFill>
                  <a:srgbClr val="C00000"/>
                </a:solidFill>
              </a:rPr>
              <a:t>Agencies had substantial concerns, but ultimately satisfied that consent decree would be an adequate remedy</a:t>
            </a:r>
          </a:p>
          <a:p>
            <a:pPr lvl="1"/>
            <a:r>
              <a:rPr lang="en-US" sz="2000" dirty="0"/>
              <a:t>Structural remedy (spectrum divestiture)</a:t>
            </a:r>
          </a:p>
          <a:p>
            <a:pPr lvl="1"/>
            <a:r>
              <a:rPr lang="en-US" sz="2000" dirty="0"/>
              <a:t>Behavioral remedies (price regulations)</a:t>
            </a:r>
          </a:p>
        </p:txBody>
      </p:sp>
      <p:sp>
        <p:nvSpPr>
          <p:cNvPr id="4" name="Slide Number Placeholder 3">
            <a:extLst>
              <a:ext uri="{FF2B5EF4-FFF2-40B4-BE49-F238E27FC236}">
                <a16:creationId xmlns:a16="http://schemas.microsoft.com/office/drawing/2014/main" id="{A4EFEF40-2C6F-492E-89BC-A76D0A960DE9}"/>
              </a:ext>
            </a:extLst>
          </p:cNvPr>
          <p:cNvSpPr>
            <a:spLocks noGrp="1"/>
          </p:cNvSpPr>
          <p:nvPr>
            <p:ph type="sldNum" sz="quarter" idx="12"/>
          </p:nvPr>
        </p:nvSpPr>
        <p:spPr/>
        <p:txBody>
          <a:bodyPr/>
          <a:lstStyle/>
          <a:p>
            <a:fld id="{74F21325-70A4-471F-B9C2-76894DF01DB1}" type="slidenum">
              <a:rPr lang="en-US" smtClean="0"/>
              <a:t>65</a:t>
            </a:fld>
            <a:endParaRPr lang="en-US"/>
          </a:p>
        </p:txBody>
      </p:sp>
      <p:cxnSp>
        <p:nvCxnSpPr>
          <p:cNvPr id="5" name="Straight Arrow Connector 4">
            <a:extLst>
              <a:ext uri="{FF2B5EF4-FFF2-40B4-BE49-F238E27FC236}">
                <a16:creationId xmlns:a16="http://schemas.microsoft.com/office/drawing/2014/main" id="{5A4B5BAD-1973-4193-B8A9-9D78253CC1DE}"/>
              </a:ext>
            </a:extLst>
          </p:cNvPr>
          <p:cNvCxnSpPr>
            <a:cxnSpLocks/>
          </p:cNvCxnSpPr>
          <p:nvPr/>
        </p:nvCxnSpPr>
        <p:spPr>
          <a:xfrm flipH="1" flipV="1">
            <a:off x="6096000" y="4734560"/>
            <a:ext cx="1696720" cy="782320"/>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EF79D7F2-459D-4B7C-BC1B-EF993CE8F52B}"/>
              </a:ext>
            </a:extLst>
          </p:cNvPr>
          <p:cNvSpPr/>
          <p:nvPr/>
        </p:nvSpPr>
        <p:spPr>
          <a:xfrm rot="10800000" flipV="1">
            <a:off x="7998348" y="5337175"/>
            <a:ext cx="1574911" cy="40658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See next slide</a:t>
            </a:r>
          </a:p>
        </p:txBody>
      </p:sp>
    </p:spTree>
    <p:extLst>
      <p:ext uri="{BB962C8B-B14F-4D97-AF65-F5344CB8AC3E}">
        <p14:creationId xmlns:p14="http://schemas.microsoft.com/office/powerpoint/2010/main" val="23593443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3F126-CD40-4D93-82BC-BDC0BBA4670A}"/>
              </a:ext>
            </a:extLst>
          </p:cNvPr>
          <p:cNvSpPr>
            <a:spLocks noGrp="1"/>
          </p:cNvSpPr>
          <p:nvPr>
            <p:ph type="title"/>
          </p:nvPr>
        </p:nvSpPr>
        <p:spPr/>
        <p:txBody>
          <a:bodyPr/>
          <a:lstStyle/>
          <a:p>
            <a:r>
              <a:rPr lang="en-US" dirty="0"/>
              <a:t>DOJ and FCC Remedial Provisions (The “Fix”)</a:t>
            </a:r>
          </a:p>
        </p:txBody>
      </p:sp>
      <p:sp>
        <p:nvSpPr>
          <p:cNvPr id="3" name="Content Placeholder 2">
            <a:extLst>
              <a:ext uri="{FF2B5EF4-FFF2-40B4-BE49-F238E27FC236}">
                <a16:creationId xmlns:a16="http://schemas.microsoft.com/office/drawing/2014/main" id="{9289D1B8-6A0E-48AF-9285-5147140FA536}"/>
              </a:ext>
            </a:extLst>
          </p:cNvPr>
          <p:cNvSpPr>
            <a:spLocks noGrp="1"/>
          </p:cNvSpPr>
          <p:nvPr>
            <p:ph idx="1"/>
          </p:nvPr>
        </p:nvSpPr>
        <p:spPr>
          <a:xfrm>
            <a:off x="827314" y="1390196"/>
            <a:ext cx="10515600" cy="4923517"/>
          </a:xfrm>
        </p:spPr>
        <p:txBody>
          <a:bodyPr>
            <a:normAutofit fontScale="92500" lnSpcReduction="10000"/>
          </a:bodyPr>
          <a:lstStyle/>
          <a:p>
            <a:pPr lvl="1"/>
            <a:r>
              <a:rPr lang="en-US" dirty="0"/>
              <a:t>Divestiture of Sprint prepaid business (Boost, Virgin, Sprint) to Dish, including subscribers, some spectrum licenses, 20K cell sites and stores</a:t>
            </a:r>
          </a:p>
          <a:p>
            <a:pPr lvl="1"/>
            <a:endParaRPr lang="en-US" dirty="0"/>
          </a:p>
          <a:p>
            <a:pPr lvl="1"/>
            <a:r>
              <a:rPr lang="en-US" dirty="0" err="1"/>
              <a:t>TMo</a:t>
            </a:r>
            <a:r>
              <a:rPr lang="en-US" dirty="0"/>
              <a:t> to provide wholesale service to Dish for 7 years at “commercially reasonable” rates</a:t>
            </a:r>
          </a:p>
          <a:p>
            <a:pPr lvl="1"/>
            <a:endParaRPr lang="en-US" dirty="0"/>
          </a:p>
          <a:p>
            <a:pPr lvl="1"/>
            <a:r>
              <a:rPr lang="en-US" dirty="0"/>
              <a:t>Dish required to satisfy certain network build-out requirements or pay penalties</a:t>
            </a:r>
          </a:p>
          <a:p>
            <a:pPr marL="457200" lvl="1" indent="0">
              <a:buNone/>
            </a:pPr>
            <a:endParaRPr lang="en-US" dirty="0"/>
          </a:p>
          <a:p>
            <a:pPr lvl="1"/>
            <a:r>
              <a:rPr lang="en-US" dirty="0" err="1"/>
              <a:t>TMo</a:t>
            </a:r>
            <a:r>
              <a:rPr lang="en-US" dirty="0"/>
              <a:t> required to satisfy certain build-out requirements, or pay penalties</a:t>
            </a:r>
          </a:p>
          <a:p>
            <a:pPr marL="457200" lvl="1" indent="0">
              <a:buNone/>
            </a:pPr>
            <a:endParaRPr lang="en-US" dirty="0"/>
          </a:p>
          <a:p>
            <a:pPr lvl="1"/>
            <a:r>
              <a:rPr lang="en-US" dirty="0" err="1"/>
              <a:t>TMo</a:t>
            </a:r>
            <a:r>
              <a:rPr lang="en-US" dirty="0"/>
              <a:t> cannot eliminate current rate plans for 3 years</a:t>
            </a:r>
          </a:p>
          <a:p>
            <a:pPr marL="457200" lvl="1" indent="0">
              <a:buNone/>
            </a:pPr>
            <a:endParaRPr lang="en-US" dirty="0">
              <a:hlinkClick r:id="" action="ppaction://noaction"/>
            </a:endParaRPr>
          </a:p>
          <a:p>
            <a:pPr marL="457200" lvl="1" indent="0">
              <a:buNone/>
            </a:pPr>
            <a:r>
              <a:rPr lang="en-US" dirty="0">
                <a:hlinkClick r:id="" action="ppaction://noaction"/>
              </a:rPr>
              <a:t>https://www.justice.gov/opa/press-release/file/1187706/download </a:t>
            </a:r>
            <a:r>
              <a:rPr lang="en-US" dirty="0">
                <a:hlinkClick r:id="rId2"/>
              </a:rPr>
              <a:t>https://docs.fcc.gov/public/attachments/FCC-19-103A1_Rcd.pdf</a:t>
            </a:r>
            <a:endParaRPr lang="en-US" dirty="0"/>
          </a:p>
          <a:p>
            <a:pPr marL="457200" lvl="1" indent="0">
              <a:buNone/>
            </a:pPr>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3CB8D287-3BCA-4E09-AAC9-336A20ED893F}"/>
              </a:ext>
            </a:extLst>
          </p:cNvPr>
          <p:cNvSpPr>
            <a:spLocks noGrp="1"/>
          </p:cNvSpPr>
          <p:nvPr>
            <p:ph type="sldNum" sz="quarter" idx="12"/>
          </p:nvPr>
        </p:nvSpPr>
        <p:spPr/>
        <p:txBody>
          <a:bodyPr/>
          <a:lstStyle/>
          <a:p>
            <a:fld id="{74F21325-70A4-471F-B9C2-76894DF01DB1}" type="slidenum">
              <a:rPr lang="en-US" smtClean="0"/>
              <a:t>66</a:t>
            </a:fld>
            <a:endParaRPr lang="en-US"/>
          </a:p>
        </p:txBody>
      </p:sp>
    </p:spTree>
    <p:extLst>
      <p:ext uri="{BB962C8B-B14F-4D97-AF65-F5344CB8AC3E}">
        <p14:creationId xmlns:p14="http://schemas.microsoft.com/office/powerpoint/2010/main" val="9938122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CAAF9-42AD-4FAD-A87E-CA9D8F1BB425}"/>
              </a:ext>
            </a:extLst>
          </p:cNvPr>
          <p:cNvSpPr>
            <a:spLocks noGrp="1"/>
          </p:cNvSpPr>
          <p:nvPr>
            <p:ph type="title"/>
          </p:nvPr>
        </p:nvSpPr>
        <p:spPr/>
        <p:txBody>
          <a:bodyPr/>
          <a:lstStyle/>
          <a:p>
            <a:r>
              <a:rPr lang="en-US" dirty="0"/>
              <a:t>But the State AGs Sued: Planning for the Trial by Both Sides</a:t>
            </a:r>
          </a:p>
        </p:txBody>
      </p:sp>
      <p:sp>
        <p:nvSpPr>
          <p:cNvPr id="3" name="Content Placeholder 2">
            <a:extLst>
              <a:ext uri="{FF2B5EF4-FFF2-40B4-BE49-F238E27FC236}">
                <a16:creationId xmlns:a16="http://schemas.microsoft.com/office/drawing/2014/main" id="{984578A6-CD26-4EA5-9D02-584048987A3C}"/>
              </a:ext>
            </a:extLst>
          </p:cNvPr>
          <p:cNvSpPr>
            <a:spLocks noGrp="1"/>
          </p:cNvSpPr>
          <p:nvPr>
            <p:ph idx="1"/>
          </p:nvPr>
        </p:nvSpPr>
        <p:spPr>
          <a:xfrm>
            <a:off x="736600" y="1591945"/>
            <a:ext cx="10515600" cy="4489450"/>
          </a:xfrm>
        </p:spPr>
        <p:txBody>
          <a:bodyPr>
            <a:normAutofit/>
          </a:bodyPr>
          <a:lstStyle/>
          <a:p>
            <a:r>
              <a:rPr lang="en-US" sz="2000" dirty="0"/>
              <a:t>Each side must streamline its case for presentation to a generalist district court judge</a:t>
            </a:r>
          </a:p>
          <a:p>
            <a:r>
              <a:rPr lang="en-US" sz="2000" dirty="0"/>
              <a:t>Need to balance testimony, documents and economic analysis </a:t>
            </a:r>
          </a:p>
          <a:p>
            <a:pPr lvl="1"/>
            <a:r>
              <a:rPr lang="en-US" sz="2000" dirty="0"/>
              <a:t>Agencies favor economic analysis and documents</a:t>
            </a:r>
          </a:p>
          <a:p>
            <a:pPr lvl="1"/>
            <a:r>
              <a:rPr lang="en-US" sz="2000" dirty="0"/>
              <a:t>Judges generally favor testimony </a:t>
            </a:r>
          </a:p>
          <a:p>
            <a:pPr lvl="1"/>
            <a:r>
              <a:rPr lang="en-US" sz="2000" dirty="0"/>
              <a:t>Economic reports not even placed into record, so experts must streamline their analysis</a:t>
            </a:r>
          </a:p>
          <a:p>
            <a:r>
              <a:rPr lang="en-US" sz="2000" dirty="0">
                <a:solidFill>
                  <a:srgbClr val="C00000"/>
                </a:solidFill>
              </a:rPr>
              <a:t>Existence of remedy changed the focus.  The trial was very about </a:t>
            </a:r>
            <a:r>
              <a:rPr lang="en-US" sz="2000" b="1" dirty="0">
                <a:solidFill>
                  <a:srgbClr val="C00000"/>
                </a:solidFill>
              </a:rPr>
              <a:t>“Litigating the Fix.” </a:t>
            </a:r>
          </a:p>
          <a:p>
            <a:r>
              <a:rPr lang="en-US" sz="2000" i="1" dirty="0"/>
              <a:t>States’ Framing: </a:t>
            </a:r>
            <a:r>
              <a:rPr lang="en-US" sz="2000" dirty="0"/>
              <a:t>“Structural presumption” is strong, so parties bear burden of showing rebuttal factors. A</a:t>
            </a:r>
            <a:r>
              <a:rPr lang="en-US" sz="2000" dirty="0">
                <a:effectLst/>
                <a:ea typeface="Times New Roman" panose="02020603050405020304" pitchFamily="18" charset="0"/>
              </a:rPr>
              <a:t>nything not </a:t>
            </a:r>
            <a:r>
              <a:rPr lang="en-US" sz="2000" i="1" dirty="0">
                <a:effectLst/>
                <a:ea typeface="Times New Roman" panose="02020603050405020304" pitchFamily="18" charset="0"/>
              </a:rPr>
              <a:t>ironclad </a:t>
            </a:r>
            <a:r>
              <a:rPr lang="en-US" sz="2000" dirty="0">
                <a:effectLst/>
                <a:ea typeface="Times New Roman" panose="02020603050405020304" pitchFamily="18" charset="0"/>
              </a:rPr>
              <a:t>about the future cannot rebut that presumption. Neither network efficiencie</a:t>
            </a:r>
            <a:r>
              <a:rPr lang="en-US" sz="2000" dirty="0">
                <a:ea typeface="Times New Roman" panose="02020603050405020304" pitchFamily="18" charset="0"/>
              </a:rPr>
              <a:t>s or </a:t>
            </a:r>
            <a:r>
              <a:rPr lang="en-US" sz="2000" dirty="0">
                <a:effectLst/>
                <a:ea typeface="Times New Roman" panose="02020603050405020304" pitchFamily="18" charset="0"/>
              </a:rPr>
              <a:t>DOJ/FCC </a:t>
            </a:r>
            <a:r>
              <a:rPr lang="en-US" sz="2000" dirty="0">
                <a:ea typeface="Times New Roman" panose="02020603050405020304" pitchFamily="18" charset="0"/>
              </a:rPr>
              <a:t>behavioral </a:t>
            </a:r>
            <a:r>
              <a:rPr lang="en-US" sz="2000" dirty="0">
                <a:effectLst/>
                <a:ea typeface="Times New Roman" panose="02020603050405020304" pitchFamily="18" charset="0"/>
              </a:rPr>
              <a:t>remedies’ effectiveness are ironclad.  </a:t>
            </a:r>
          </a:p>
          <a:p>
            <a:r>
              <a:rPr lang="en-US" sz="2000" i="1" dirty="0">
                <a:effectLst/>
                <a:ea typeface="Times New Roman" panose="02020603050405020304" pitchFamily="18" charset="0"/>
              </a:rPr>
              <a:t>Parties’ Framing:</a:t>
            </a:r>
            <a:r>
              <a:rPr lang="en-US" sz="2000" dirty="0">
                <a:effectLst/>
                <a:ea typeface="Times New Roman" panose="02020603050405020304" pitchFamily="18" charset="0"/>
              </a:rPr>
              <a:t> </a:t>
            </a:r>
            <a:r>
              <a:rPr lang="en-US" sz="2000" dirty="0">
                <a:ea typeface="Times New Roman" panose="02020603050405020304" pitchFamily="18" charset="0"/>
              </a:rPr>
              <a:t>The court should </a:t>
            </a:r>
            <a:r>
              <a:rPr lang="en-US" sz="2000" dirty="0">
                <a:effectLst/>
                <a:ea typeface="Times New Roman" panose="02020603050405020304" pitchFamily="18" charset="0"/>
              </a:rPr>
              <a:t>compare the entirety of two worlds:  one with the merger and one without the merger and determine which is better for consumers.  And trust that the remedy was approved by the DOJ and FCC.</a:t>
            </a:r>
            <a:endParaRPr lang="en-US" sz="2000" dirty="0"/>
          </a:p>
        </p:txBody>
      </p:sp>
      <p:sp>
        <p:nvSpPr>
          <p:cNvPr id="4" name="Slide Number Placeholder 3">
            <a:extLst>
              <a:ext uri="{FF2B5EF4-FFF2-40B4-BE49-F238E27FC236}">
                <a16:creationId xmlns:a16="http://schemas.microsoft.com/office/drawing/2014/main" id="{F9859843-3787-4037-A33D-8A692E445F39}"/>
              </a:ext>
            </a:extLst>
          </p:cNvPr>
          <p:cNvSpPr>
            <a:spLocks noGrp="1"/>
          </p:cNvSpPr>
          <p:nvPr>
            <p:ph type="sldNum" sz="quarter" idx="12"/>
          </p:nvPr>
        </p:nvSpPr>
        <p:spPr/>
        <p:txBody>
          <a:bodyPr/>
          <a:lstStyle/>
          <a:p>
            <a:fld id="{74F21325-70A4-471F-B9C2-76894DF01DB1}" type="slidenum">
              <a:rPr lang="en-US" smtClean="0"/>
              <a:t>67</a:t>
            </a:fld>
            <a:endParaRPr lang="en-US"/>
          </a:p>
        </p:txBody>
      </p:sp>
    </p:spTree>
    <p:extLst>
      <p:ext uri="{BB962C8B-B14F-4D97-AF65-F5344CB8AC3E}">
        <p14:creationId xmlns:p14="http://schemas.microsoft.com/office/powerpoint/2010/main" val="12709554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5F7BB-B4A9-4B6F-ACC3-6615C218AEFC}"/>
              </a:ext>
            </a:extLst>
          </p:cNvPr>
          <p:cNvSpPr>
            <a:spLocks noGrp="1"/>
          </p:cNvSpPr>
          <p:nvPr>
            <p:ph type="title"/>
          </p:nvPr>
        </p:nvSpPr>
        <p:spPr/>
        <p:txBody>
          <a:bodyPr/>
          <a:lstStyle/>
          <a:p>
            <a:r>
              <a:rPr lang="en-US" dirty="0"/>
              <a:t>Parties’ Rebuttal Factors in Light of Anticompetitive “Structural Presumption”</a:t>
            </a:r>
          </a:p>
        </p:txBody>
      </p:sp>
      <p:sp>
        <p:nvSpPr>
          <p:cNvPr id="3" name="Content Placeholder 2">
            <a:extLst>
              <a:ext uri="{FF2B5EF4-FFF2-40B4-BE49-F238E27FC236}">
                <a16:creationId xmlns:a16="http://schemas.microsoft.com/office/drawing/2014/main" id="{06C7A2FD-031C-408E-8347-E74BD86BBA73}"/>
              </a:ext>
            </a:extLst>
          </p:cNvPr>
          <p:cNvSpPr>
            <a:spLocks noGrp="1"/>
          </p:cNvSpPr>
          <p:nvPr>
            <p:ph idx="1"/>
          </p:nvPr>
        </p:nvSpPr>
        <p:spPr>
          <a:xfrm>
            <a:off x="838200" y="1528762"/>
            <a:ext cx="10515600" cy="5329238"/>
          </a:xfrm>
        </p:spPr>
        <p:txBody>
          <a:bodyPr>
            <a:normAutofit fontScale="70000" lnSpcReduction="20000"/>
          </a:bodyPr>
          <a:lstStyle/>
          <a:p>
            <a:pPr>
              <a:lnSpc>
                <a:spcPct val="110000"/>
              </a:lnSpc>
            </a:pPr>
            <a:r>
              <a:rPr lang="en-US" i="1" dirty="0"/>
              <a:t>Parties relied on testimony by executives plus expert economists.</a:t>
            </a:r>
          </a:p>
          <a:p>
            <a:pPr>
              <a:lnSpc>
                <a:spcPct val="110000"/>
              </a:lnSpc>
            </a:pPr>
            <a:r>
              <a:rPr lang="en-US" dirty="0">
                <a:solidFill>
                  <a:srgbClr val="C00000"/>
                </a:solidFill>
              </a:rPr>
              <a:t>Cognizable Efficiencies</a:t>
            </a:r>
            <a:r>
              <a:rPr lang="en-US" dirty="0"/>
              <a:t>: By combining the spectrum and other facilities of the </a:t>
            </a:r>
            <a:r>
              <a:rPr lang="en-US" dirty="0" err="1"/>
              <a:t>TMo</a:t>
            </a:r>
            <a:r>
              <a:rPr lang="en-US" dirty="0"/>
              <a:t> and Sprint – </a:t>
            </a:r>
          </a:p>
          <a:p>
            <a:pPr lvl="1">
              <a:lnSpc>
                <a:spcPct val="110000"/>
              </a:lnSpc>
            </a:pPr>
            <a:r>
              <a:rPr lang="en-US" dirty="0"/>
              <a:t>The resulting network will have much higher capacity and service quality. </a:t>
            </a:r>
          </a:p>
          <a:p>
            <a:pPr lvl="1">
              <a:lnSpc>
                <a:spcPct val="110000"/>
              </a:lnSpc>
            </a:pPr>
            <a:r>
              <a:rPr lang="en-US" dirty="0"/>
              <a:t>The cost of moving to 5G and expanding the network will be much lower</a:t>
            </a:r>
          </a:p>
          <a:p>
            <a:pPr lvl="1">
              <a:lnSpc>
                <a:spcPct val="110000"/>
              </a:lnSpc>
            </a:pPr>
            <a:r>
              <a:rPr lang="en-US" dirty="0"/>
              <a:t>The result will be lower costs and higher quality, which will provide more competition to AT&amp;T and Verizon</a:t>
            </a:r>
          </a:p>
          <a:p>
            <a:pPr>
              <a:lnSpc>
                <a:spcPct val="110000"/>
              </a:lnSpc>
            </a:pPr>
            <a:r>
              <a:rPr lang="en-US" dirty="0" err="1">
                <a:solidFill>
                  <a:srgbClr val="C00000"/>
                </a:solidFill>
              </a:rPr>
              <a:t>DPP</a:t>
            </a:r>
            <a:r>
              <a:rPr lang="en-US" dirty="0">
                <a:solidFill>
                  <a:srgbClr val="C00000"/>
                </a:solidFill>
              </a:rPr>
              <a:t> from efficiencies will outweigh </a:t>
            </a:r>
            <a:r>
              <a:rPr lang="en-US" dirty="0" err="1">
                <a:solidFill>
                  <a:srgbClr val="C00000"/>
                </a:solidFill>
              </a:rPr>
              <a:t>UPP</a:t>
            </a:r>
            <a:r>
              <a:rPr lang="en-US" dirty="0">
                <a:solidFill>
                  <a:srgbClr val="C00000"/>
                </a:solidFill>
              </a:rPr>
              <a:t> from elimination in head-to-head competition with Sprint</a:t>
            </a:r>
          </a:p>
          <a:p>
            <a:pPr>
              <a:lnSpc>
                <a:spcPct val="110000"/>
              </a:lnSpc>
            </a:pPr>
            <a:r>
              <a:rPr lang="en-US" dirty="0">
                <a:solidFill>
                  <a:srgbClr val="C00000"/>
                </a:solidFill>
              </a:rPr>
              <a:t>Sprint as “Flailing” Competitor</a:t>
            </a:r>
            <a:r>
              <a:rPr lang="en-US" dirty="0"/>
              <a:t>: Any possible UPP is small because Sprint is a high cost, low quality, declining competitor that will have little competitive significance going-forward, absent the merger. </a:t>
            </a:r>
          </a:p>
          <a:p>
            <a:pPr>
              <a:lnSpc>
                <a:spcPct val="110000"/>
              </a:lnSpc>
            </a:pPr>
            <a:r>
              <a:rPr lang="en-US" dirty="0">
                <a:solidFill>
                  <a:srgbClr val="C00000"/>
                </a:solidFill>
              </a:rPr>
              <a:t>No elimination of a maverick </a:t>
            </a:r>
          </a:p>
          <a:p>
            <a:pPr lvl="1">
              <a:lnSpc>
                <a:spcPct val="110000"/>
              </a:lnSpc>
            </a:pPr>
            <a:r>
              <a:rPr lang="en-US" dirty="0"/>
              <a:t>“Mavericky conduct”  is built into </a:t>
            </a:r>
            <a:r>
              <a:rPr lang="en-US" dirty="0" err="1"/>
              <a:t>TMo’s</a:t>
            </a:r>
            <a:r>
              <a:rPr lang="en-US" dirty="0"/>
              <a:t> corporate DNA </a:t>
            </a:r>
          </a:p>
          <a:p>
            <a:pPr lvl="1">
              <a:lnSpc>
                <a:spcPct val="110000"/>
              </a:lnSpc>
            </a:pPr>
            <a:r>
              <a:rPr lang="en-US" dirty="0"/>
              <a:t>Customers would severely punish </a:t>
            </a:r>
            <a:r>
              <a:rPr lang="en-US" dirty="0" err="1"/>
              <a:t>TMo</a:t>
            </a:r>
            <a:r>
              <a:rPr lang="en-US" dirty="0"/>
              <a:t> if it changed </a:t>
            </a:r>
          </a:p>
          <a:p>
            <a:pPr lvl="1">
              <a:lnSpc>
                <a:spcPct val="110000"/>
              </a:lnSpc>
            </a:pPr>
            <a:r>
              <a:rPr lang="en-US" dirty="0"/>
              <a:t>Efficiencies will lead it to continue to be a maverick</a:t>
            </a:r>
          </a:p>
          <a:p>
            <a:pPr lvl="1">
              <a:lnSpc>
                <a:spcPct val="110000"/>
              </a:lnSpc>
            </a:pPr>
            <a:endParaRPr lang="en-US" dirty="0"/>
          </a:p>
          <a:p>
            <a:pPr marL="0" indent="0">
              <a:lnSpc>
                <a:spcPct val="110000"/>
              </a:lnSpc>
              <a:buNone/>
            </a:pPr>
            <a:endParaRPr lang="en-US" dirty="0"/>
          </a:p>
        </p:txBody>
      </p:sp>
      <p:sp>
        <p:nvSpPr>
          <p:cNvPr id="4" name="Slide Number Placeholder 3">
            <a:extLst>
              <a:ext uri="{FF2B5EF4-FFF2-40B4-BE49-F238E27FC236}">
                <a16:creationId xmlns:a16="http://schemas.microsoft.com/office/drawing/2014/main" id="{479973A2-F143-4201-9471-25DE660FFDFE}"/>
              </a:ext>
            </a:extLst>
          </p:cNvPr>
          <p:cNvSpPr>
            <a:spLocks noGrp="1"/>
          </p:cNvSpPr>
          <p:nvPr>
            <p:ph type="sldNum" sz="quarter" idx="12"/>
          </p:nvPr>
        </p:nvSpPr>
        <p:spPr/>
        <p:txBody>
          <a:bodyPr/>
          <a:lstStyle/>
          <a:p>
            <a:fld id="{74F21325-70A4-471F-B9C2-76894DF01DB1}" type="slidenum">
              <a:rPr lang="en-US" smtClean="0"/>
              <a:t>68</a:t>
            </a:fld>
            <a:endParaRPr lang="en-US"/>
          </a:p>
        </p:txBody>
      </p:sp>
    </p:spTree>
    <p:extLst>
      <p:ext uri="{BB962C8B-B14F-4D97-AF65-F5344CB8AC3E}">
        <p14:creationId xmlns:p14="http://schemas.microsoft.com/office/powerpoint/2010/main" val="5614641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58D22-5BF1-4F33-AB87-2E2560EE9E98}"/>
              </a:ext>
            </a:extLst>
          </p:cNvPr>
          <p:cNvSpPr>
            <a:spLocks noGrp="1"/>
          </p:cNvSpPr>
          <p:nvPr>
            <p:ph type="title"/>
          </p:nvPr>
        </p:nvSpPr>
        <p:spPr/>
        <p:txBody>
          <a:bodyPr/>
          <a:lstStyle/>
          <a:p>
            <a:r>
              <a:rPr lang="en-US" dirty="0"/>
              <a:t>States AGs’ Counters to Rebuttal Factors</a:t>
            </a:r>
          </a:p>
        </p:txBody>
      </p:sp>
      <p:sp>
        <p:nvSpPr>
          <p:cNvPr id="3" name="Content Placeholder 2">
            <a:extLst>
              <a:ext uri="{FF2B5EF4-FFF2-40B4-BE49-F238E27FC236}">
                <a16:creationId xmlns:a16="http://schemas.microsoft.com/office/drawing/2014/main" id="{0F0724A0-085A-4D4E-8546-1D4B1F5C29FE}"/>
              </a:ext>
            </a:extLst>
          </p:cNvPr>
          <p:cNvSpPr>
            <a:spLocks noGrp="1"/>
          </p:cNvSpPr>
          <p:nvPr>
            <p:ph idx="1"/>
          </p:nvPr>
        </p:nvSpPr>
        <p:spPr>
          <a:xfrm>
            <a:off x="666750" y="1638301"/>
            <a:ext cx="10515600" cy="5083174"/>
          </a:xfrm>
        </p:spPr>
        <p:txBody>
          <a:bodyPr>
            <a:normAutofit/>
          </a:bodyPr>
          <a:lstStyle/>
          <a:p>
            <a:r>
              <a:rPr lang="en-US" sz="2000" dirty="0"/>
              <a:t>Efficiencies</a:t>
            </a:r>
          </a:p>
          <a:p>
            <a:pPr lvl="1"/>
            <a:r>
              <a:rPr lang="en-US" sz="1800" dirty="0"/>
              <a:t>Efficiency claims are </a:t>
            </a:r>
            <a:r>
              <a:rPr lang="en-US" sz="1800" dirty="0">
                <a:solidFill>
                  <a:srgbClr val="C00000"/>
                </a:solidFill>
              </a:rPr>
              <a:t>purely theoretical </a:t>
            </a:r>
          </a:p>
          <a:p>
            <a:pPr lvl="1"/>
            <a:r>
              <a:rPr lang="en-US" sz="1800" dirty="0"/>
              <a:t>Merged firm may lack the incentive to carry thru with assumed build-out</a:t>
            </a:r>
          </a:p>
          <a:p>
            <a:pPr lvl="1"/>
            <a:r>
              <a:rPr lang="en-US" sz="1800" dirty="0" err="1"/>
              <a:t>TMo</a:t>
            </a:r>
            <a:r>
              <a:rPr lang="en-US" sz="1800" dirty="0"/>
              <a:t> and Sprint would have invested on their own, absent the merger, so </a:t>
            </a:r>
            <a:r>
              <a:rPr lang="en-US" sz="1800" dirty="0">
                <a:solidFill>
                  <a:srgbClr val="C00000"/>
                </a:solidFill>
              </a:rPr>
              <a:t>not merger-specific</a:t>
            </a:r>
            <a:r>
              <a:rPr lang="en-US" sz="1800" dirty="0"/>
              <a:t>.  </a:t>
            </a:r>
          </a:p>
          <a:p>
            <a:pPr lvl="1"/>
            <a:r>
              <a:rPr lang="en-US" sz="1800" dirty="0">
                <a:solidFill>
                  <a:srgbClr val="C00000"/>
                </a:solidFill>
              </a:rPr>
              <a:t>Many subscribers who use less data would not value the higher speed/higher capacity network </a:t>
            </a:r>
          </a:p>
          <a:p>
            <a:r>
              <a:rPr lang="en-US" sz="2000" dirty="0"/>
              <a:t>Loss of head-to-head competition will be severe.  No reason to think that </a:t>
            </a:r>
            <a:r>
              <a:rPr lang="en-US" sz="2000" dirty="0" err="1"/>
              <a:t>DPP</a:t>
            </a:r>
            <a:r>
              <a:rPr lang="en-US" sz="2000" dirty="0"/>
              <a:t> &gt; </a:t>
            </a:r>
            <a:r>
              <a:rPr lang="en-US" sz="2000" dirty="0" err="1"/>
              <a:t>UPP</a:t>
            </a:r>
            <a:endParaRPr lang="en-US" sz="2000" dirty="0"/>
          </a:p>
          <a:p>
            <a:r>
              <a:rPr lang="en-US" sz="2000" dirty="0"/>
              <a:t>Sprint as a Flailing competitor</a:t>
            </a:r>
          </a:p>
          <a:p>
            <a:pPr lvl="1"/>
            <a:r>
              <a:rPr lang="en-US" sz="1800" dirty="0"/>
              <a:t>Sprint has been buying spectrum in recent years. But, if Sprint chose to remain with 4G to save money, consumers would benefit from that low-cost option</a:t>
            </a:r>
          </a:p>
          <a:p>
            <a:pPr lvl="1"/>
            <a:r>
              <a:rPr lang="en-US" sz="1800" dirty="0"/>
              <a:t>Absent the merger, Sprint would not fail but would invest or sell to someone else who would.  </a:t>
            </a:r>
            <a:r>
              <a:rPr lang="en-US" sz="1800" dirty="0" err="1"/>
              <a:t>TMo</a:t>
            </a:r>
            <a:r>
              <a:rPr lang="en-US" sz="1800" dirty="0"/>
              <a:t> is not the unique purchaser </a:t>
            </a:r>
          </a:p>
          <a:p>
            <a:r>
              <a:rPr lang="en-US" sz="2200" dirty="0"/>
              <a:t>Maverick</a:t>
            </a:r>
          </a:p>
          <a:p>
            <a:pPr lvl="1"/>
            <a:r>
              <a:rPr lang="en-US" sz="1800" dirty="0"/>
              <a:t>Testimony is self-serving; not credible. </a:t>
            </a:r>
          </a:p>
          <a:p>
            <a:pPr lvl="1"/>
            <a:r>
              <a:rPr lang="en-US" sz="1800" dirty="0"/>
              <a:t>When </a:t>
            </a:r>
            <a:r>
              <a:rPr lang="en-US" sz="1800" dirty="0" err="1"/>
              <a:t>TMO</a:t>
            </a:r>
            <a:r>
              <a:rPr lang="en-US" sz="1800" dirty="0"/>
              <a:t> size doubles, it will lose the economic incentive to be disruptive. </a:t>
            </a:r>
          </a:p>
          <a:p>
            <a:pPr lvl="1"/>
            <a:endParaRPr lang="en-US" sz="1800" dirty="0"/>
          </a:p>
          <a:p>
            <a:pPr lvl="1"/>
            <a:endParaRPr lang="en-US" sz="1800" dirty="0"/>
          </a:p>
        </p:txBody>
      </p:sp>
      <p:sp>
        <p:nvSpPr>
          <p:cNvPr id="4" name="Slide Number Placeholder 3">
            <a:extLst>
              <a:ext uri="{FF2B5EF4-FFF2-40B4-BE49-F238E27FC236}">
                <a16:creationId xmlns:a16="http://schemas.microsoft.com/office/drawing/2014/main" id="{C24EFF71-E504-4AA4-9364-43F322E39360}"/>
              </a:ext>
            </a:extLst>
          </p:cNvPr>
          <p:cNvSpPr>
            <a:spLocks noGrp="1"/>
          </p:cNvSpPr>
          <p:nvPr>
            <p:ph type="sldNum" sz="quarter" idx="12"/>
          </p:nvPr>
        </p:nvSpPr>
        <p:spPr/>
        <p:txBody>
          <a:bodyPr/>
          <a:lstStyle/>
          <a:p>
            <a:fld id="{74F21325-70A4-471F-B9C2-76894DF01DB1}" type="slidenum">
              <a:rPr lang="en-US" smtClean="0"/>
              <a:t>69</a:t>
            </a:fld>
            <a:endParaRPr lang="en-US"/>
          </a:p>
        </p:txBody>
      </p:sp>
    </p:spTree>
    <p:extLst>
      <p:ext uri="{BB962C8B-B14F-4D97-AF65-F5344CB8AC3E}">
        <p14:creationId xmlns:p14="http://schemas.microsoft.com/office/powerpoint/2010/main" val="3377309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185D3-7CA9-4041-AE28-053CEB99FAF5}"/>
              </a:ext>
            </a:extLst>
          </p:cNvPr>
          <p:cNvSpPr>
            <a:spLocks noGrp="1"/>
          </p:cNvSpPr>
          <p:nvPr>
            <p:ph type="title"/>
          </p:nvPr>
        </p:nvSpPr>
        <p:spPr/>
        <p:txBody>
          <a:bodyPr/>
          <a:lstStyle/>
          <a:p>
            <a:r>
              <a:rPr lang="en-US" i="1" dirty="0"/>
              <a:t>Brown Shoe</a:t>
            </a:r>
            <a:r>
              <a:rPr lang="en-US" dirty="0"/>
              <a:t>: Basic Legal Standard</a:t>
            </a:r>
          </a:p>
        </p:txBody>
      </p:sp>
      <p:sp>
        <p:nvSpPr>
          <p:cNvPr id="3" name="Content Placeholder 2">
            <a:extLst>
              <a:ext uri="{FF2B5EF4-FFF2-40B4-BE49-F238E27FC236}">
                <a16:creationId xmlns:a16="http://schemas.microsoft.com/office/drawing/2014/main" id="{F0BBCA69-B2AC-42EE-83DA-B9653131E18A}"/>
              </a:ext>
            </a:extLst>
          </p:cNvPr>
          <p:cNvSpPr>
            <a:spLocks noGrp="1"/>
          </p:cNvSpPr>
          <p:nvPr>
            <p:ph idx="1"/>
          </p:nvPr>
        </p:nvSpPr>
        <p:spPr/>
        <p:txBody>
          <a:bodyPr>
            <a:normAutofit fontScale="70000" lnSpcReduction="20000"/>
          </a:bodyPr>
          <a:lstStyle/>
          <a:p>
            <a:pPr>
              <a:lnSpc>
                <a:spcPct val="110000"/>
              </a:lnSpc>
            </a:pPr>
            <a:r>
              <a:rPr lang="en-US" dirty="0"/>
              <a:t>The Court’s review of legislative history of 1950s amendment included the following discussion of the “may be … “ standard</a:t>
            </a:r>
            <a:br>
              <a:rPr lang="en-US" dirty="0"/>
            </a:br>
            <a:endParaRPr lang="en-US" dirty="0"/>
          </a:p>
          <a:p>
            <a:pPr lvl="1">
              <a:lnSpc>
                <a:spcPct val="110000"/>
              </a:lnSpc>
            </a:pPr>
            <a:r>
              <a:rPr lang="en-US" dirty="0"/>
              <a:t>“Congress used the words "</a:t>
            </a:r>
            <a:r>
              <a:rPr lang="en-US" i="1" dirty="0"/>
              <a:t>may be</a:t>
            </a:r>
            <a:r>
              <a:rPr lang="en-US" dirty="0"/>
              <a:t> substantially to lessen competition" (emphasis supplied), to </a:t>
            </a:r>
            <a:r>
              <a:rPr lang="en-US" dirty="0">
                <a:solidFill>
                  <a:srgbClr val="C00000"/>
                </a:solidFill>
              </a:rPr>
              <a:t>indicate that its concern was with </a:t>
            </a:r>
            <a:r>
              <a:rPr lang="en-US" b="1" dirty="0">
                <a:solidFill>
                  <a:srgbClr val="C00000"/>
                </a:solidFill>
              </a:rPr>
              <a:t>probabilities, not certainties</a:t>
            </a:r>
            <a:r>
              <a:rPr lang="en-US" dirty="0">
                <a:solidFill>
                  <a:srgbClr val="C00000"/>
                </a:solidFill>
              </a:rPr>
              <a:t>. </a:t>
            </a:r>
            <a:r>
              <a:rPr lang="en-US" dirty="0"/>
              <a:t>[</a:t>
            </a:r>
            <a:r>
              <a:rPr lang="en-US" dirty="0">
                <a:hlinkClick r:id="rId2"/>
              </a:rPr>
              <a:t>Footnote 39</a:t>
            </a:r>
            <a:r>
              <a:rPr lang="en-US" dirty="0"/>
              <a:t>] Statutes existed for dealing with clear-cut menaces to competition; no statute was sought for dealing with ephemeral possibilities. Mergers with a probable anticompetitive effect were to be proscribed by this Act.” 370 U. S. 323</a:t>
            </a:r>
          </a:p>
          <a:p>
            <a:pPr lvl="1">
              <a:lnSpc>
                <a:spcPct val="110000"/>
              </a:lnSpc>
            </a:pPr>
            <a:endParaRPr lang="en-US" dirty="0"/>
          </a:p>
          <a:p>
            <a:pPr lvl="1">
              <a:lnSpc>
                <a:spcPct val="110000"/>
              </a:lnSpc>
            </a:pPr>
            <a:r>
              <a:rPr lang="en-US" dirty="0">
                <a:solidFill>
                  <a:srgbClr val="0070C0"/>
                </a:solidFill>
              </a:rPr>
              <a:t>Footnote 39</a:t>
            </a:r>
            <a:r>
              <a:rPr lang="en-US" dirty="0"/>
              <a:t>: “"The use of these words ['may be'] means that the bill, if enacted, would not apply to the mere possibility, but only to the </a:t>
            </a:r>
            <a:r>
              <a:rPr lang="en-US" b="1" dirty="0">
                <a:solidFill>
                  <a:srgbClr val="C00000"/>
                </a:solidFill>
              </a:rPr>
              <a:t>reasonable probability</a:t>
            </a:r>
            <a:r>
              <a:rPr lang="en-US" dirty="0"/>
              <a:t>, of the prescribed [</a:t>
            </a:r>
            <a:r>
              <a:rPr lang="en-US" i="1" dirty="0"/>
              <a:t>sic</a:t>
            </a:r>
            <a:r>
              <a:rPr lang="en-US" dirty="0"/>
              <a:t>] effect. . . . The words 'may be' have been in section 7 of the Clayton Act since 1914. </a:t>
            </a:r>
            <a:r>
              <a:rPr lang="en-US" dirty="0">
                <a:solidFill>
                  <a:srgbClr val="C00000"/>
                </a:solidFill>
              </a:rPr>
              <a:t>The concept of </a:t>
            </a:r>
            <a:r>
              <a:rPr lang="en-US" b="1" dirty="0">
                <a:solidFill>
                  <a:srgbClr val="C00000"/>
                </a:solidFill>
              </a:rPr>
              <a:t>reasonable probability </a:t>
            </a:r>
            <a:r>
              <a:rPr lang="en-US" dirty="0">
                <a:solidFill>
                  <a:srgbClr val="C00000"/>
                </a:solidFill>
              </a:rPr>
              <a:t>conveyed by these words is a necessary element in any statute which seeks to </a:t>
            </a:r>
            <a:r>
              <a:rPr lang="en-US" b="1" dirty="0">
                <a:solidFill>
                  <a:srgbClr val="C00000"/>
                </a:solidFill>
              </a:rPr>
              <a:t>arrest restraints of trade in their incipiency and before they develop into full-fledged restraints violative of the Sherman Act</a:t>
            </a:r>
            <a:r>
              <a:rPr lang="en-US" dirty="0"/>
              <a:t>. A requirement of certainty and actuality of injury to competition is incompatible with any effort to supplement the Sherman Act by reaching incipient restraints."</a:t>
            </a:r>
          </a:p>
          <a:p>
            <a:pPr lvl="1">
              <a:lnSpc>
                <a:spcPct val="110000"/>
              </a:lnSpc>
            </a:pPr>
            <a:endParaRPr lang="en-US" dirty="0"/>
          </a:p>
          <a:p>
            <a:pPr>
              <a:lnSpc>
                <a:spcPct val="110000"/>
              </a:lnSpc>
            </a:pPr>
            <a:endParaRPr lang="en-US" dirty="0"/>
          </a:p>
          <a:p>
            <a:pPr lvl="1">
              <a:lnSpc>
                <a:spcPct val="110000"/>
              </a:lnSpc>
            </a:pPr>
            <a:endParaRPr lang="en-US" dirty="0"/>
          </a:p>
        </p:txBody>
      </p:sp>
      <p:sp>
        <p:nvSpPr>
          <p:cNvPr id="4" name="Slide Number Placeholder 3">
            <a:extLst>
              <a:ext uri="{FF2B5EF4-FFF2-40B4-BE49-F238E27FC236}">
                <a16:creationId xmlns:a16="http://schemas.microsoft.com/office/drawing/2014/main" id="{288C5AB2-BA9B-4D2A-B419-A5AFC49F7537}"/>
              </a:ext>
            </a:extLst>
          </p:cNvPr>
          <p:cNvSpPr>
            <a:spLocks noGrp="1"/>
          </p:cNvSpPr>
          <p:nvPr>
            <p:ph type="sldNum" sz="quarter" idx="12"/>
          </p:nvPr>
        </p:nvSpPr>
        <p:spPr/>
        <p:txBody>
          <a:bodyPr/>
          <a:lstStyle/>
          <a:p>
            <a:fld id="{A3FA0A93-60EE-4E9D-852F-604094E61050}" type="slidenum">
              <a:rPr lang="en-US" smtClean="0"/>
              <a:t>7</a:t>
            </a:fld>
            <a:endParaRPr lang="en-US"/>
          </a:p>
        </p:txBody>
      </p:sp>
    </p:spTree>
    <p:extLst>
      <p:ext uri="{BB962C8B-B14F-4D97-AF65-F5344CB8AC3E}">
        <p14:creationId xmlns:p14="http://schemas.microsoft.com/office/powerpoint/2010/main" val="248260298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A87C0-BD15-42DE-A586-F5750AA57200}"/>
              </a:ext>
            </a:extLst>
          </p:cNvPr>
          <p:cNvSpPr>
            <a:spLocks noGrp="1"/>
          </p:cNvSpPr>
          <p:nvPr>
            <p:ph type="title"/>
          </p:nvPr>
        </p:nvSpPr>
        <p:spPr/>
        <p:txBody>
          <a:bodyPr>
            <a:normAutofit/>
          </a:bodyPr>
          <a:lstStyle/>
          <a:p>
            <a:r>
              <a:rPr lang="en-US" dirty="0" err="1"/>
              <a:t>TMo</a:t>
            </a:r>
            <a:r>
              <a:rPr lang="en-US" dirty="0"/>
              <a:t> Answers: The Voluntary Commitments Will Eliminate any </a:t>
            </a:r>
            <a:r>
              <a:rPr lang="en-US" i="1" dirty="0"/>
              <a:t>Residual</a:t>
            </a:r>
            <a:r>
              <a:rPr lang="en-US" dirty="0"/>
              <a:t> Concerns </a:t>
            </a:r>
            <a:r>
              <a:rPr lang="en-US" i="1" dirty="0">
                <a:solidFill>
                  <a:srgbClr val="C00000"/>
                </a:solidFill>
              </a:rPr>
              <a:t>(and States’ Criticisms of the Answers)</a:t>
            </a:r>
            <a:endParaRPr lang="en-US" dirty="0"/>
          </a:p>
        </p:txBody>
      </p:sp>
      <p:sp>
        <p:nvSpPr>
          <p:cNvPr id="3" name="Content Placeholder 2">
            <a:extLst>
              <a:ext uri="{FF2B5EF4-FFF2-40B4-BE49-F238E27FC236}">
                <a16:creationId xmlns:a16="http://schemas.microsoft.com/office/drawing/2014/main" id="{02DDDF72-B439-4442-A95C-A13B792D2FB5}"/>
              </a:ext>
            </a:extLst>
          </p:cNvPr>
          <p:cNvSpPr>
            <a:spLocks noGrp="1"/>
          </p:cNvSpPr>
          <p:nvPr>
            <p:ph idx="1"/>
          </p:nvPr>
        </p:nvSpPr>
        <p:spPr>
          <a:xfrm>
            <a:off x="838200" y="1943100"/>
            <a:ext cx="10515600" cy="4624388"/>
          </a:xfrm>
        </p:spPr>
        <p:txBody>
          <a:bodyPr>
            <a:normAutofit fontScale="92500" lnSpcReduction="20000"/>
          </a:bodyPr>
          <a:lstStyle/>
          <a:p>
            <a:r>
              <a:rPr lang="en-US" sz="2400" dirty="0"/>
              <a:t>Commitment schedule for network investment by </a:t>
            </a:r>
            <a:r>
              <a:rPr lang="en-US" sz="2400" dirty="0" err="1"/>
              <a:t>TMo</a:t>
            </a:r>
            <a:endParaRPr lang="en-US" sz="2400" dirty="0"/>
          </a:p>
          <a:p>
            <a:pPr lvl="1"/>
            <a:r>
              <a:rPr lang="en-US" sz="2000" dirty="0"/>
              <a:t>Large penalties if fail to perform </a:t>
            </a:r>
          </a:p>
          <a:p>
            <a:pPr lvl="1"/>
            <a:r>
              <a:rPr lang="en-US" sz="2000" i="1" dirty="0">
                <a:solidFill>
                  <a:srgbClr val="C00000"/>
                </a:solidFill>
              </a:rPr>
              <a:t>States: Commitment unenforceable; lot of potential excuses for failure to perform</a:t>
            </a:r>
          </a:p>
          <a:p>
            <a:r>
              <a:rPr lang="en-US" sz="2400" dirty="0"/>
              <a:t>Divestiture to Dish of prepaid customers and MVNO contract </a:t>
            </a:r>
          </a:p>
          <a:p>
            <a:pPr lvl="1"/>
            <a:r>
              <a:rPr lang="en-US" sz="1900" dirty="0"/>
              <a:t>Dish also has a built-out commitment with FCC</a:t>
            </a:r>
          </a:p>
          <a:p>
            <a:pPr lvl="1"/>
            <a:r>
              <a:rPr lang="en-US" sz="1800" b="1" i="1" dirty="0">
                <a:solidFill>
                  <a:srgbClr val="C00000"/>
                </a:solidFill>
              </a:rPr>
              <a:t>States: If DOJ concedes that 4 competitors are needed for competition, then why trade a proven Sprint for an unproven future Dish.</a:t>
            </a:r>
          </a:p>
          <a:p>
            <a:pPr lvl="1"/>
            <a:r>
              <a:rPr lang="en-US" sz="1800" i="1" dirty="0">
                <a:solidFill>
                  <a:srgbClr val="C00000"/>
                </a:solidFill>
              </a:rPr>
              <a:t>States: No guarantee that Dish will become a viable, let alone substantial MNO competitor. Dish has been hoarding spectrum for years and gaming the FCC on buildout requirements. </a:t>
            </a:r>
          </a:p>
          <a:p>
            <a:pPr lvl="1"/>
            <a:r>
              <a:rPr lang="en-US" sz="1800" i="1" dirty="0">
                <a:solidFill>
                  <a:srgbClr val="C00000"/>
                </a:solidFill>
              </a:rPr>
              <a:t>States: Dish will rely on </a:t>
            </a:r>
            <a:r>
              <a:rPr lang="en-US" sz="1800" i="1" dirty="0" err="1">
                <a:solidFill>
                  <a:srgbClr val="C00000"/>
                </a:solidFill>
              </a:rPr>
              <a:t>TMo</a:t>
            </a:r>
            <a:r>
              <a:rPr lang="en-US" sz="1800" i="1" dirty="0">
                <a:solidFill>
                  <a:srgbClr val="C00000"/>
                </a:solidFill>
              </a:rPr>
              <a:t> for wholesale service – and have high costs as a result -- for 7 years</a:t>
            </a:r>
            <a:endParaRPr lang="en-US" sz="2000" i="1" dirty="0">
              <a:solidFill>
                <a:srgbClr val="C00000"/>
              </a:solidFill>
            </a:endParaRPr>
          </a:p>
          <a:p>
            <a:r>
              <a:rPr lang="en-US" sz="2400" dirty="0"/>
              <a:t>Agreement to provide wholesale service to Dish for 7 years until Dish’s network is built-out</a:t>
            </a:r>
          </a:p>
          <a:p>
            <a:pPr lvl="1"/>
            <a:r>
              <a:rPr lang="en-US" sz="2000" i="1" dirty="0">
                <a:solidFill>
                  <a:srgbClr val="C00000"/>
                </a:solidFill>
              </a:rPr>
              <a:t>States: Dish costs will be higher than Sprint’s for a long time.  Dish will not be a truly independent competitor</a:t>
            </a:r>
          </a:p>
          <a:p>
            <a:r>
              <a:rPr lang="en-US" sz="2400" dirty="0"/>
              <a:t>Commitment not to raise retail prices </a:t>
            </a:r>
          </a:p>
          <a:p>
            <a:pPr lvl="1"/>
            <a:r>
              <a:rPr lang="en-US" sz="2000" i="1" dirty="0">
                <a:solidFill>
                  <a:srgbClr val="C00000"/>
                </a:solidFill>
              </a:rPr>
              <a:t>States: Prices have been falling over time, so this is not much of a constraint. Moreover, </a:t>
            </a:r>
            <a:r>
              <a:rPr lang="en-US" sz="2000" i="1" dirty="0" err="1">
                <a:solidFill>
                  <a:srgbClr val="C00000"/>
                </a:solidFill>
              </a:rPr>
              <a:t>TMo</a:t>
            </a:r>
            <a:r>
              <a:rPr lang="en-US" sz="2000" i="1" dirty="0">
                <a:solidFill>
                  <a:srgbClr val="C00000"/>
                </a:solidFill>
              </a:rPr>
              <a:t> could raise prices by changing service packages</a:t>
            </a:r>
          </a:p>
        </p:txBody>
      </p:sp>
      <p:sp>
        <p:nvSpPr>
          <p:cNvPr id="4" name="Slide Number Placeholder 3">
            <a:extLst>
              <a:ext uri="{FF2B5EF4-FFF2-40B4-BE49-F238E27FC236}">
                <a16:creationId xmlns:a16="http://schemas.microsoft.com/office/drawing/2014/main" id="{56EE99E5-691A-464C-831F-AE932180D7FB}"/>
              </a:ext>
            </a:extLst>
          </p:cNvPr>
          <p:cNvSpPr>
            <a:spLocks noGrp="1"/>
          </p:cNvSpPr>
          <p:nvPr>
            <p:ph type="sldNum" sz="quarter" idx="12"/>
          </p:nvPr>
        </p:nvSpPr>
        <p:spPr/>
        <p:txBody>
          <a:bodyPr/>
          <a:lstStyle/>
          <a:p>
            <a:fld id="{74F21325-70A4-471F-B9C2-76894DF01DB1}" type="slidenum">
              <a:rPr lang="en-US" smtClean="0"/>
              <a:t>70</a:t>
            </a:fld>
            <a:endParaRPr lang="en-US"/>
          </a:p>
        </p:txBody>
      </p:sp>
    </p:spTree>
    <p:extLst>
      <p:ext uri="{BB962C8B-B14F-4D97-AF65-F5344CB8AC3E}">
        <p14:creationId xmlns:p14="http://schemas.microsoft.com/office/powerpoint/2010/main" val="369214537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8F046-6D6B-4580-8209-E2EC544E52C7}"/>
              </a:ext>
            </a:extLst>
          </p:cNvPr>
          <p:cNvSpPr>
            <a:spLocks noGrp="1"/>
          </p:cNvSpPr>
          <p:nvPr>
            <p:ph type="title"/>
          </p:nvPr>
        </p:nvSpPr>
        <p:spPr/>
        <p:txBody>
          <a:bodyPr/>
          <a:lstStyle/>
          <a:p>
            <a:r>
              <a:rPr lang="en-US" dirty="0"/>
              <a:t>Outcome at District Court</a:t>
            </a:r>
          </a:p>
        </p:txBody>
      </p:sp>
      <p:sp>
        <p:nvSpPr>
          <p:cNvPr id="3" name="Content Placeholder 2">
            <a:extLst>
              <a:ext uri="{FF2B5EF4-FFF2-40B4-BE49-F238E27FC236}">
                <a16:creationId xmlns:a16="http://schemas.microsoft.com/office/drawing/2014/main" id="{56D733E3-0C7E-4D5B-8F65-4AFA8414E92D}"/>
              </a:ext>
            </a:extLst>
          </p:cNvPr>
          <p:cNvSpPr>
            <a:spLocks noGrp="1"/>
          </p:cNvSpPr>
          <p:nvPr>
            <p:ph idx="1"/>
          </p:nvPr>
        </p:nvSpPr>
        <p:spPr>
          <a:xfrm>
            <a:off x="838200" y="1520825"/>
            <a:ext cx="10515600" cy="4351338"/>
          </a:xfrm>
        </p:spPr>
        <p:txBody>
          <a:bodyPr>
            <a:normAutofit/>
          </a:bodyPr>
          <a:lstStyle/>
          <a:p>
            <a:r>
              <a:rPr lang="en-US" sz="2400" dirty="0"/>
              <a:t>Court was convinced that….</a:t>
            </a:r>
          </a:p>
          <a:p>
            <a:pPr lvl="1"/>
            <a:r>
              <a:rPr lang="en-US" sz="2000" dirty="0" err="1"/>
              <a:t>TMo</a:t>
            </a:r>
            <a:r>
              <a:rPr lang="en-US" sz="2000" dirty="0"/>
              <a:t> would build the network and would use to compete with Verizon and AT&amp;T, not collude</a:t>
            </a:r>
          </a:p>
          <a:p>
            <a:pPr lvl="1"/>
            <a:r>
              <a:rPr lang="en-US" sz="2000" dirty="0"/>
              <a:t>Sprint lacked the </a:t>
            </a:r>
            <a:r>
              <a:rPr lang="en-US" sz="2000" dirty="0">
                <a:effectLst/>
                <a:ea typeface="Times New Roman" panose="02020603050405020304" pitchFamily="18" charset="0"/>
              </a:rPr>
              <a:t>assets to effectively compete in 4G much less 5G</a:t>
            </a:r>
          </a:p>
          <a:p>
            <a:pPr lvl="1"/>
            <a:r>
              <a:rPr lang="en-US" sz="2000" dirty="0"/>
              <a:t>Dish  was a cr</a:t>
            </a:r>
            <a:r>
              <a:rPr lang="en-US" sz="2000" dirty="0">
                <a:effectLst/>
                <a:ea typeface="Times New Roman" panose="02020603050405020304" pitchFamily="18" charset="0"/>
              </a:rPr>
              <a:t>edible as entrant despite its track record, and had partners lined up to build and sell the network</a:t>
            </a:r>
          </a:p>
          <a:p>
            <a:pPr lvl="1"/>
            <a:r>
              <a:rPr lang="en-US" sz="2000" dirty="0"/>
              <a:t>Deutsche Telephone (owner of </a:t>
            </a:r>
            <a:r>
              <a:rPr lang="en-US" sz="2000" dirty="0" err="1"/>
              <a:t>TMo</a:t>
            </a:r>
            <a:r>
              <a:rPr lang="en-US" sz="2000" dirty="0"/>
              <a:t>) bad pre-merger docs saying that 4-3 would lead to higher prices were not determinative.</a:t>
            </a:r>
          </a:p>
          <a:p>
            <a:r>
              <a:rPr lang="en-US" sz="2400" dirty="0">
                <a:solidFill>
                  <a:srgbClr val="C00000"/>
                </a:solidFill>
              </a:rPr>
              <a:t>Testimony of the </a:t>
            </a:r>
            <a:r>
              <a:rPr lang="en-US" sz="2400" dirty="0" err="1">
                <a:solidFill>
                  <a:srgbClr val="C00000"/>
                </a:solidFill>
              </a:rPr>
              <a:t>TMo</a:t>
            </a:r>
            <a:r>
              <a:rPr lang="en-US" sz="2400" dirty="0">
                <a:solidFill>
                  <a:srgbClr val="C00000"/>
                </a:solidFill>
              </a:rPr>
              <a:t>, Sprint and Dish executives was key (esp. </a:t>
            </a:r>
            <a:r>
              <a:rPr lang="en-US" sz="2400" dirty="0" err="1">
                <a:solidFill>
                  <a:srgbClr val="C00000"/>
                </a:solidFill>
              </a:rPr>
              <a:t>TMo</a:t>
            </a:r>
            <a:r>
              <a:rPr lang="en-US" sz="2400" dirty="0">
                <a:solidFill>
                  <a:srgbClr val="C00000"/>
                </a:solidFill>
              </a:rPr>
              <a:t> CEO)</a:t>
            </a:r>
          </a:p>
          <a:p>
            <a:r>
              <a:rPr lang="en-US" sz="2400" dirty="0"/>
              <a:t>Much less weight placed on the economics  </a:t>
            </a:r>
          </a:p>
          <a:p>
            <a:pPr lvl="1"/>
            <a:r>
              <a:rPr lang="en-US" sz="2000" dirty="0"/>
              <a:t>Economists apparently fought to a stalemate </a:t>
            </a:r>
          </a:p>
          <a:p>
            <a:pPr lvl="1"/>
            <a:r>
              <a:rPr lang="en-US" sz="2000" dirty="0"/>
              <a:t>Or, court was not interested in engaging with the economics.</a:t>
            </a:r>
          </a:p>
        </p:txBody>
      </p:sp>
      <p:sp>
        <p:nvSpPr>
          <p:cNvPr id="4" name="Slide Number Placeholder 3">
            <a:extLst>
              <a:ext uri="{FF2B5EF4-FFF2-40B4-BE49-F238E27FC236}">
                <a16:creationId xmlns:a16="http://schemas.microsoft.com/office/drawing/2014/main" id="{4BB74DCD-DE22-4155-BF0A-64DB7E101ECC}"/>
              </a:ext>
            </a:extLst>
          </p:cNvPr>
          <p:cNvSpPr>
            <a:spLocks noGrp="1"/>
          </p:cNvSpPr>
          <p:nvPr>
            <p:ph type="sldNum" sz="quarter" idx="12"/>
          </p:nvPr>
        </p:nvSpPr>
        <p:spPr/>
        <p:txBody>
          <a:bodyPr/>
          <a:lstStyle/>
          <a:p>
            <a:fld id="{74F21325-70A4-471F-B9C2-76894DF01DB1}" type="slidenum">
              <a:rPr lang="en-US" smtClean="0"/>
              <a:t>71</a:t>
            </a:fld>
            <a:endParaRPr lang="en-US"/>
          </a:p>
        </p:txBody>
      </p:sp>
    </p:spTree>
    <p:extLst>
      <p:ext uri="{BB962C8B-B14F-4D97-AF65-F5344CB8AC3E}">
        <p14:creationId xmlns:p14="http://schemas.microsoft.com/office/powerpoint/2010/main" val="1959284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8877A-A1DB-4A99-AA7F-81590659BAC9}"/>
              </a:ext>
            </a:extLst>
          </p:cNvPr>
          <p:cNvSpPr>
            <a:spLocks noGrp="1"/>
          </p:cNvSpPr>
          <p:nvPr>
            <p:ph type="title"/>
          </p:nvPr>
        </p:nvSpPr>
        <p:spPr/>
        <p:txBody>
          <a:bodyPr>
            <a:normAutofit/>
          </a:bodyPr>
          <a:lstStyle/>
          <a:p>
            <a:r>
              <a:rPr lang="en-US" dirty="0"/>
              <a:t>Commentary on “Reasonable Probability Standard: </a:t>
            </a:r>
            <a:br>
              <a:rPr lang="en-US" dirty="0"/>
            </a:br>
            <a:endParaRPr lang="en-US" i="1" dirty="0">
              <a:solidFill>
                <a:srgbClr val="C00000"/>
              </a:solidFill>
            </a:endParaRPr>
          </a:p>
        </p:txBody>
      </p:sp>
      <p:sp>
        <p:nvSpPr>
          <p:cNvPr id="3" name="Content Placeholder 2">
            <a:extLst>
              <a:ext uri="{FF2B5EF4-FFF2-40B4-BE49-F238E27FC236}">
                <a16:creationId xmlns:a16="http://schemas.microsoft.com/office/drawing/2014/main" id="{964C6DAA-6759-45B9-8754-02916A89B6BF}"/>
              </a:ext>
            </a:extLst>
          </p:cNvPr>
          <p:cNvSpPr>
            <a:spLocks noGrp="1"/>
          </p:cNvSpPr>
          <p:nvPr>
            <p:ph idx="1"/>
          </p:nvPr>
        </p:nvSpPr>
        <p:spPr>
          <a:xfrm>
            <a:off x="838200" y="1690688"/>
            <a:ext cx="10515600" cy="4829699"/>
          </a:xfrm>
        </p:spPr>
        <p:txBody>
          <a:bodyPr>
            <a:normAutofit fontScale="77500" lnSpcReduction="20000"/>
          </a:bodyPr>
          <a:lstStyle/>
          <a:p>
            <a:r>
              <a:rPr lang="en-US" dirty="0"/>
              <a:t>“Reasonable probability” should be interpreted as a lower burden on the plaintiff (i.e., a more interventionist standard) than a standard of “more likely than not” to harm competition</a:t>
            </a:r>
          </a:p>
          <a:p>
            <a:pPr lvl="1"/>
            <a:r>
              <a:rPr lang="en-US" dirty="0"/>
              <a:t>“More likely than not” is the standard for the Sherman Act</a:t>
            </a:r>
          </a:p>
          <a:p>
            <a:pPr lvl="1"/>
            <a:r>
              <a:rPr lang="en-US" dirty="0"/>
              <a:t>By contrast, Section 7 was intended to reach additional conduct</a:t>
            </a:r>
          </a:p>
          <a:p>
            <a:r>
              <a:rPr lang="en-US" dirty="0"/>
              <a:t>The use of the term “incipiency” also expresses greater concern with false negatives than false positives</a:t>
            </a:r>
          </a:p>
          <a:p>
            <a:r>
              <a:rPr lang="en-US" dirty="0"/>
              <a:t>If the Congress or the Court meant that the standard should be “more likely than not,” they would have said so. </a:t>
            </a:r>
          </a:p>
          <a:p>
            <a:r>
              <a:rPr lang="en-US" dirty="0"/>
              <a:t>It follows that the plaintiff should have not have to show that the likelihood of harm is more than 50%	</a:t>
            </a:r>
          </a:p>
          <a:p>
            <a:pPr lvl="1"/>
            <a:r>
              <a:rPr lang="en-US" dirty="0"/>
              <a:t>In later cases, the term “appreciable risk” sometimes is used, which also suggests a standard lower than 50+% </a:t>
            </a:r>
          </a:p>
          <a:p>
            <a:pPr lvl="1"/>
            <a:r>
              <a:rPr lang="en-US" dirty="0"/>
              <a:t>At the same time, the probability must be higher than what would be meant by “ephemeral” or “plausible”</a:t>
            </a:r>
          </a:p>
          <a:p>
            <a:r>
              <a:rPr lang="en-US" i="1" dirty="0">
                <a:solidFill>
                  <a:srgbClr val="C00000"/>
                </a:solidFill>
              </a:rPr>
              <a:t>But, note that conservative commentators or defense lawyers “likely” would push back on this commentary</a:t>
            </a:r>
          </a:p>
          <a:p>
            <a:endParaRPr lang="en-US" dirty="0"/>
          </a:p>
          <a:p>
            <a:endParaRPr lang="en-US" dirty="0"/>
          </a:p>
        </p:txBody>
      </p:sp>
      <p:sp>
        <p:nvSpPr>
          <p:cNvPr id="4" name="Slide Number Placeholder 3">
            <a:extLst>
              <a:ext uri="{FF2B5EF4-FFF2-40B4-BE49-F238E27FC236}">
                <a16:creationId xmlns:a16="http://schemas.microsoft.com/office/drawing/2014/main" id="{643D3EB4-9B6D-444B-A950-12BFCCA9F044}"/>
              </a:ext>
            </a:extLst>
          </p:cNvPr>
          <p:cNvSpPr>
            <a:spLocks noGrp="1"/>
          </p:cNvSpPr>
          <p:nvPr>
            <p:ph type="sldNum" sz="quarter" idx="12"/>
          </p:nvPr>
        </p:nvSpPr>
        <p:spPr/>
        <p:txBody>
          <a:bodyPr/>
          <a:lstStyle/>
          <a:p>
            <a:fld id="{A3FA0A93-60EE-4E9D-852F-604094E61050}" type="slidenum">
              <a:rPr lang="en-US" smtClean="0"/>
              <a:t>8</a:t>
            </a:fld>
            <a:endParaRPr lang="en-US"/>
          </a:p>
        </p:txBody>
      </p:sp>
    </p:spTree>
    <p:extLst>
      <p:ext uri="{BB962C8B-B14F-4D97-AF65-F5344CB8AC3E}">
        <p14:creationId xmlns:p14="http://schemas.microsoft.com/office/powerpoint/2010/main" val="3987568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199" y="365125"/>
            <a:ext cx="10515601" cy="1325563"/>
          </a:xfrm>
        </p:spPr>
        <p:txBody>
          <a:bodyPr>
            <a:normAutofit/>
          </a:bodyPr>
          <a:lstStyle/>
          <a:p>
            <a:r>
              <a:rPr lang="en-US" sz="3200" dirty="0"/>
              <a:t>The Actual Brown Shoe Merger: Brown Acquires Kinney </a:t>
            </a:r>
            <a:br>
              <a:rPr lang="en-US" sz="3200" dirty="0"/>
            </a:br>
            <a:r>
              <a:rPr lang="en-US" sz="2000" i="1" dirty="0">
                <a:solidFill>
                  <a:srgbClr val="00B0F0"/>
                </a:solidFill>
              </a:rPr>
              <a:t>(pp. 690-91) </a:t>
            </a:r>
            <a:br>
              <a:rPr lang="en-US" sz="3200" dirty="0"/>
            </a:br>
            <a:endParaRPr lang="en-US" sz="2800" dirty="0"/>
          </a:p>
        </p:txBody>
      </p:sp>
      <p:sp>
        <p:nvSpPr>
          <p:cNvPr id="5" name="Slide Number Placeholder 4"/>
          <p:cNvSpPr>
            <a:spLocks noGrp="1"/>
          </p:cNvSpPr>
          <p:nvPr>
            <p:ph type="sldNum" sz="quarter" idx="12"/>
          </p:nvPr>
        </p:nvSpPr>
        <p:spPr/>
        <p:txBody>
          <a:bodyPr/>
          <a:lstStyle/>
          <a:p>
            <a:pPr>
              <a:defRPr/>
            </a:pPr>
            <a:fld id="{03A25842-D1D0-4FA2-B01C-0E79A9A5E359}" type="slidenum">
              <a:rPr lang="en-US" smtClean="0"/>
              <a:pPr>
                <a:defRPr/>
              </a:pPr>
              <a:t>9</a:t>
            </a:fld>
            <a:endParaRPr lang="en-US"/>
          </a:p>
        </p:txBody>
      </p:sp>
      <p:sp>
        <p:nvSpPr>
          <p:cNvPr id="7" name="Rounded Rectangle 6"/>
          <p:cNvSpPr/>
          <p:nvPr/>
        </p:nvSpPr>
        <p:spPr bwMode="auto">
          <a:xfrm>
            <a:off x="2457275" y="2752814"/>
            <a:ext cx="1447800" cy="9144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Brown Shoe</a:t>
            </a:r>
          </a:p>
          <a:p>
            <a:pPr algn="ctr" fontAlgn="base">
              <a:spcBef>
                <a:spcPct val="0"/>
              </a:spcBef>
              <a:spcAft>
                <a:spcPct val="0"/>
              </a:spcAft>
            </a:pPr>
            <a:r>
              <a:rPr lang="en-US" dirty="0">
                <a:latin typeface="Times New Roman" pitchFamily="18" charset="0"/>
              </a:rPr>
              <a:t>4%</a:t>
            </a:r>
            <a:endParaRPr lang="en-US" sz="2400" dirty="0">
              <a:latin typeface="Times New Roman" pitchFamily="18" charset="0"/>
            </a:endParaRPr>
          </a:p>
        </p:txBody>
      </p:sp>
      <p:sp>
        <p:nvSpPr>
          <p:cNvPr id="8" name="Rounded Rectangle 7"/>
          <p:cNvSpPr/>
          <p:nvPr/>
        </p:nvSpPr>
        <p:spPr bwMode="auto">
          <a:xfrm>
            <a:off x="2457275" y="4283099"/>
            <a:ext cx="1447800" cy="9144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Brown Shoe</a:t>
            </a:r>
          </a:p>
          <a:p>
            <a:pPr algn="ctr" fontAlgn="base">
              <a:spcBef>
                <a:spcPct val="0"/>
              </a:spcBef>
              <a:spcAft>
                <a:spcPct val="0"/>
              </a:spcAft>
            </a:pPr>
            <a:r>
              <a:rPr lang="en-US" dirty="0">
                <a:latin typeface="Times New Roman" pitchFamily="18" charset="0"/>
              </a:rPr>
              <a:t>6%</a:t>
            </a:r>
            <a:endParaRPr lang="en-US" sz="2000" dirty="0">
              <a:latin typeface="Times New Roman" pitchFamily="18" charset="0"/>
            </a:endParaRPr>
          </a:p>
        </p:txBody>
      </p:sp>
      <p:sp>
        <p:nvSpPr>
          <p:cNvPr id="9" name="Rounded Rectangle 8"/>
          <p:cNvSpPr/>
          <p:nvPr/>
        </p:nvSpPr>
        <p:spPr bwMode="auto">
          <a:xfrm>
            <a:off x="4971875" y="4283099"/>
            <a:ext cx="1447800" cy="9144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Kinney</a:t>
            </a:r>
          </a:p>
          <a:p>
            <a:pPr algn="ctr" fontAlgn="base">
              <a:spcBef>
                <a:spcPct val="0"/>
              </a:spcBef>
              <a:spcAft>
                <a:spcPct val="0"/>
              </a:spcAft>
            </a:pPr>
            <a:r>
              <a:rPr lang="en-US" dirty="0">
                <a:latin typeface="Times New Roman" pitchFamily="18" charset="0"/>
              </a:rPr>
              <a:t>1.2%</a:t>
            </a:r>
          </a:p>
        </p:txBody>
      </p:sp>
      <p:sp>
        <p:nvSpPr>
          <p:cNvPr id="10" name="Rounded Rectangle 9"/>
          <p:cNvSpPr/>
          <p:nvPr/>
        </p:nvSpPr>
        <p:spPr bwMode="auto">
          <a:xfrm>
            <a:off x="4971875" y="2752814"/>
            <a:ext cx="1447800" cy="9144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Kinney</a:t>
            </a:r>
          </a:p>
          <a:p>
            <a:pPr algn="ctr" fontAlgn="base">
              <a:spcBef>
                <a:spcPct val="0"/>
              </a:spcBef>
              <a:spcAft>
                <a:spcPct val="0"/>
              </a:spcAft>
            </a:pPr>
            <a:r>
              <a:rPr lang="en-US" dirty="0">
                <a:latin typeface="Times New Roman" pitchFamily="18" charset="0"/>
              </a:rPr>
              <a:t>.5%</a:t>
            </a:r>
            <a:endParaRPr lang="en-US" sz="2400" dirty="0">
              <a:latin typeface="Times New Roman" pitchFamily="18" charset="0"/>
            </a:endParaRPr>
          </a:p>
        </p:txBody>
      </p:sp>
      <p:sp>
        <p:nvSpPr>
          <p:cNvPr id="11" name="TextBox 10"/>
          <p:cNvSpPr txBox="1"/>
          <p:nvPr/>
        </p:nvSpPr>
        <p:spPr>
          <a:xfrm>
            <a:off x="465077" y="2979181"/>
            <a:ext cx="2057400" cy="369332"/>
          </a:xfrm>
          <a:prstGeom prst="rect">
            <a:avLst/>
          </a:prstGeom>
          <a:noFill/>
        </p:spPr>
        <p:txBody>
          <a:bodyPr wrap="square" rtlCol="0">
            <a:spAutoFit/>
          </a:bodyPr>
          <a:lstStyle/>
          <a:p>
            <a:pPr algn="ctr"/>
            <a:r>
              <a:rPr lang="en-US" dirty="0"/>
              <a:t>Manufacturing</a:t>
            </a:r>
          </a:p>
        </p:txBody>
      </p:sp>
      <p:sp>
        <p:nvSpPr>
          <p:cNvPr id="12" name="TextBox 11"/>
          <p:cNvSpPr txBox="1"/>
          <p:nvPr/>
        </p:nvSpPr>
        <p:spPr>
          <a:xfrm>
            <a:off x="465077" y="4555633"/>
            <a:ext cx="2057400" cy="369332"/>
          </a:xfrm>
          <a:prstGeom prst="rect">
            <a:avLst/>
          </a:prstGeom>
          <a:noFill/>
        </p:spPr>
        <p:txBody>
          <a:bodyPr wrap="square" rtlCol="0">
            <a:spAutoFit/>
          </a:bodyPr>
          <a:lstStyle/>
          <a:p>
            <a:pPr algn="ctr"/>
            <a:r>
              <a:rPr lang="en-US" dirty="0"/>
              <a:t>Retailing</a:t>
            </a:r>
          </a:p>
        </p:txBody>
      </p:sp>
      <p:cxnSp>
        <p:nvCxnSpPr>
          <p:cNvPr id="14" name="Straight Arrow Connector 13"/>
          <p:cNvCxnSpPr>
            <a:stCxn id="7" idx="2"/>
            <a:endCxn id="8" idx="0"/>
          </p:cNvCxnSpPr>
          <p:nvPr/>
        </p:nvCxnSpPr>
        <p:spPr bwMode="auto">
          <a:xfrm>
            <a:off x="3181175" y="3667215"/>
            <a:ext cx="0" cy="61588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a:off x="5704023" y="3679784"/>
            <a:ext cx="0" cy="61588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4" name="TextBox 23"/>
          <p:cNvSpPr txBox="1"/>
          <p:nvPr/>
        </p:nvSpPr>
        <p:spPr>
          <a:xfrm>
            <a:off x="3222542" y="2055789"/>
            <a:ext cx="2637966" cy="584775"/>
          </a:xfrm>
          <a:prstGeom prst="rect">
            <a:avLst/>
          </a:prstGeom>
          <a:noFill/>
        </p:spPr>
        <p:txBody>
          <a:bodyPr wrap="none" rtlCol="0">
            <a:spAutoFit/>
          </a:bodyPr>
          <a:lstStyle/>
          <a:p>
            <a:pPr algn="ctr"/>
            <a:r>
              <a:rPr lang="en-US" u="sng" dirty="0"/>
              <a:t>Pre-Merger</a:t>
            </a:r>
          </a:p>
          <a:p>
            <a:pPr algn="ctr"/>
            <a:r>
              <a:rPr lang="en-US" sz="1400" b="1" u="sng" dirty="0"/>
              <a:t>Both Were Vertically Integrated</a:t>
            </a:r>
          </a:p>
        </p:txBody>
      </p:sp>
      <p:sp>
        <p:nvSpPr>
          <p:cNvPr id="25" name="TextBox 24"/>
          <p:cNvSpPr txBox="1"/>
          <p:nvPr/>
        </p:nvSpPr>
        <p:spPr>
          <a:xfrm>
            <a:off x="2111011" y="5422176"/>
            <a:ext cx="7169527" cy="584775"/>
          </a:xfrm>
          <a:prstGeom prst="rect">
            <a:avLst/>
          </a:prstGeom>
          <a:noFill/>
          <a:ln>
            <a:solidFill>
              <a:srgbClr val="FFFF00"/>
            </a:solidFill>
          </a:ln>
        </p:spPr>
        <p:txBody>
          <a:bodyPr wrap="none" rtlCol="0">
            <a:spAutoFit/>
          </a:bodyPr>
          <a:lstStyle/>
          <a:p>
            <a:pPr algn="ctr"/>
            <a:r>
              <a:rPr lang="en-US" sz="1600" b="1" i="1" dirty="0">
                <a:solidFill>
                  <a:srgbClr val="C00000"/>
                </a:solidFill>
              </a:rPr>
              <a:t>Merger alleged to raise horizontal merger effects and vertical (foreclosure) effects </a:t>
            </a:r>
          </a:p>
          <a:p>
            <a:pPr algn="ctr"/>
            <a:r>
              <a:rPr lang="en-US" sz="1600" b="1" i="1" dirty="0">
                <a:solidFill>
                  <a:srgbClr val="C00000"/>
                </a:solidFill>
              </a:rPr>
              <a:t>Issue raised regarding market definition (all shoes? high vs low priced shoes?)</a:t>
            </a:r>
          </a:p>
        </p:txBody>
      </p:sp>
      <p:sp>
        <p:nvSpPr>
          <p:cNvPr id="26" name="Rounded Rectangle 25"/>
          <p:cNvSpPr/>
          <p:nvPr/>
        </p:nvSpPr>
        <p:spPr bwMode="auto">
          <a:xfrm>
            <a:off x="7486475" y="2752814"/>
            <a:ext cx="1447800" cy="9144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BSK</a:t>
            </a:r>
          </a:p>
          <a:p>
            <a:pPr algn="ctr" fontAlgn="base">
              <a:spcBef>
                <a:spcPct val="0"/>
              </a:spcBef>
              <a:spcAft>
                <a:spcPct val="0"/>
              </a:spcAft>
            </a:pPr>
            <a:r>
              <a:rPr lang="en-US" dirty="0">
                <a:latin typeface="Times New Roman" pitchFamily="18" charset="0"/>
              </a:rPr>
              <a:t>&lt;5%</a:t>
            </a:r>
            <a:endParaRPr lang="en-US" sz="2400" dirty="0">
              <a:latin typeface="Times New Roman" pitchFamily="18" charset="0"/>
            </a:endParaRPr>
          </a:p>
        </p:txBody>
      </p:sp>
      <p:sp>
        <p:nvSpPr>
          <p:cNvPr id="27" name="Rounded Rectangle 26"/>
          <p:cNvSpPr/>
          <p:nvPr/>
        </p:nvSpPr>
        <p:spPr bwMode="auto">
          <a:xfrm>
            <a:off x="7486475" y="4283099"/>
            <a:ext cx="1447800" cy="914400"/>
          </a:xfrm>
          <a:prstGeom prst="round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sz="2000" dirty="0">
                <a:latin typeface="Times New Roman" pitchFamily="18" charset="0"/>
              </a:rPr>
              <a:t>BSK</a:t>
            </a:r>
          </a:p>
          <a:p>
            <a:pPr algn="ctr" fontAlgn="base">
              <a:spcBef>
                <a:spcPct val="0"/>
              </a:spcBef>
              <a:spcAft>
                <a:spcPct val="0"/>
              </a:spcAft>
            </a:pPr>
            <a:r>
              <a:rPr lang="en-US" dirty="0">
                <a:latin typeface="Times New Roman" pitchFamily="18" charset="0"/>
              </a:rPr>
              <a:t>7.2%</a:t>
            </a:r>
          </a:p>
        </p:txBody>
      </p:sp>
      <p:cxnSp>
        <p:nvCxnSpPr>
          <p:cNvPr id="28" name="Straight Arrow Connector 27"/>
          <p:cNvCxnSpPr/>
          <p:nvPr/>
        </p:nvCxnSpPr>
        <p:spPr bwMode="auto">
          <a:xfrm>
            <a:off x="8215088" y="3667214"/>
            <a:ext cx="0" cy="61588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9" name="TextBox 28"/>
          <p:cNvSpPr txBox="1"/>
          <p:nvPr/>
        </p:nvSpPr>
        <p:spPr>
          <a:xfrm>
            <a:off x="7541378" y="2158925"/>
            <a:ext cx="1347420" cy="369332"/>
          </a:xfrm>
          <a:prstGeom prst="rect">
            <a:avLst/>
          </a:prstGeom>
          <a:noFill/>
        </p:spPr>
        <p:txBody>
          <a:bodyPr wrap="none" rtlCol="0">
            <a:spAutoFit/>
          </a:bodyPr>
          <a:lstStyle/>
          <a:p>
            <a:r>
              <a:rPr lang="en-US" u="sng" dirty="0"/>
              <a:t>Post-Merger</a:t>
            </a:r>
          </a:p>
        </p:txBody>
      </p:sp>
      <p:sp>
        <p:nvSpPr>
          <p:cNvPr id="20" name="Rounded Rectangle 25">
            <a:extLst>
              <a:ext uri="{FF2B5EF4-FFF2-40B4-BE49-F238E27FC236}">
                <a16:creationId xmlns:a16="http://schemas.microsoft.com/office/drawing/2014/main" id="{4B53788F-1E32-48E8-A80A-7F2C4B278D51}"/>
              </a:ext>
            </a:extLst>
          </p:cNvPr>
          <p:cNvSpPr/>
          <p:nvPr/>
        </p:nvSpPr>
        <p:spPr bwMode="auto">
          <a:xfrm>
            <a:off x="9829879" y="2752814"/>
            <a:ext cx="1447800" cy="914400"/>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dirty="0">
                <a:latin typeface="Times New Roman" pitchFamily="18" charset="0"/>
              </a:rPr>
              <a:t>Other </a:t>
            </a:r>
          </a:p>
          <a:p>
            <a:pPr algn="ctr" fontAlgn="base">
              <a:spcBef>
                <a:spcPct val="0"/>
              </a:spcBef>
              <a:spcAft>
                <a:spcPct val="0"/>
              </a:spcAft>
            </a:pPr>
            <a:r>
              <a:rPr lang="en-US" dirty="0">
                <a:latin typeface="Times New Roman" pitchFamily="18" charset="0"/>
              </a:rPr>
              <a:t>Manufacturers</a:t>
            </a:r>
          </a:p>
        </p:txBody>
      </p:sp>
      <p:sp>
        <p:nvSpPr>
          <p:cNvPr id="21" name="Rounded Rectangle 25">
            <a:extLst>
              <a:ext uri="{FF2B5EF4-FFF2-40B4-BE49-F238E27FC236}">
                <a16:creationId xmlns:a16="http://schemas.microsoft.com/office/drawing/2014/main" id="{9E0ABFB5-D474-4D20-AA56-62CEBB1F8063}"/>
              </a:ext>
            </a:extLst>
          </p:cNvPr>
          <p:cNvSpPr/>
          <p:nvPr/>
        </p:nvSpPr>
        <p:spPr bwMode="auto">
          <a:xfrm>
            <a:off x="9828402" y="4268187"/>
            <a:ext cx="1447800" cy="914400"/>
          </a:xfrm>
          <a:prstGeom prst="roundRect">
            <a:avLst/>
          </a:prstGeom>
          <a:solidFill>
            <a:srgbClr val="FFFFCC"/>
          </a:solidFill>
          <a:ln w="9525" cap="flat" cmpd="sng" algn="ctr">
            <a:solidFill>
              <a:srgbClr val="FFFFCC"/>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dirty="0">
                <a:latin typeface="Times New Roman" pitchFamily="18" charset="0"/>
              </a:rPr>
              <a:t>Other </a:t>
            </a:r>
          </a:p>
          <a:p>
            <a:pPr algn="ctr" fontAlgn="base">
              <a:spcBef>
                <a:spcPct val="0"/>
              </a:spcBef>
              <a:spcAft>
                <a:spcPct val="0"/>
              </a:spcAft>
            </a:pPr>
            <a:r>
              <a:rPr lang="en-US" dirty="0">
                <a:latin typeface="Times New Roman" pitchFamily="18" charset="0"/>
              </a:rPr>
              <a:t>Retailers</a:t>
            </a:r>
          </a:p>
        </p:txBody>
      </p:sp>
      <p:sp>
        <p:nvSpPr>
          <p:cNvPr id="22" name="Rounded Rectangle 25">
            <a:extLst>
              <a:ext uri="{FF2B5EF4-FFF2-40B4-BE49-F238E27FC236}">
                <a16:creationId xmlns:a16="http://schemas.microsoft.com/office/drawing/2014/main" id="{E524F3AB-256B-484E-B665-D6FED0C2D9B7}"/>
              </a:ext>
            </a:extLst>
          </p:cNvPr>
          <p:cNvSpPr/>
          <p:nvPr/>
        </p:nvSpPr>
        <p:spPr bwMode="auto">
          <a:xfrm>
            <a:off x="9828402" y="1209959"/>
            <a:ext cx="1447800" cy="914400"/>
          </a:xfrm>
          <a:prstGeom prst="roundRect">
            <a:avLst/>
          </a:prstGeom>
          <a:solidFill>
            <a:srgbClr val="FFFFCC"/>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dirty="0">
                <a:latin typeface="Times New Roman" pitchFamily="18" charset="0"/>
              </a:rPr>
              <a:t>Input </a:t>
            </a:r>
          </a:p>
          <a:p>
            <a:pPr algn="ctr" fontAlgn="base">
              <a:spcBef>
                <a:spcPct val="0"/>
              </a:spcBef>
              <a:spcAft>
                <a:spcPct val="0"/>
              </a:spcAft>
            </a:pPr>
            <a:r>
              <a:rPr lang="en-US" dirty="0">
                <a:latin typeface="Times New Roman" pitchFamily="18" charset="0"/>
              </a:rPr>
              <a:t>Suppliers</a:t>
            </a:r>
          </a:p>
        </p:txBody>
      </p:sp>
      <p:cxnSp>
        <p:nvCxnSpPr>
          <p:cNvPr id="3" name="Straight Arrow Connector 2">
            <a:extLst>
              <a:ext uri="{FF2B5EF4-FFF2-40B4-BE49-F238E27FC236}">
                <a16:creationId xmlns:a16="http://schemas.microsoft.com/office/drawing/2014/main" id="{7C7D8258-76F6-4179-8198-EAF3E4A8CB96}"/>
              </a:ext>
            </a:extLst>
          </p:cNvPr>
          <p:cNvCxnSpPr>
            <a:stCxn id="26" idx="3"/>
            <a:endCxn id="20" idx="1"/>
          </p:cNvCxnSpPr>
          <p:nvPr/>
        </p:nvCxnSpPr>
        <p:spPr>
          <a:xfrm>
            <a:off x="8934275" y="3210014"/>
            <a:ext cx="895604" cy="0"/>
          </a:xfrm>
          <a:prstGeom prst="straightConnector1">
            <a:avLst/>
          </a:prstGeom>
          <a:ln w="19050">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A6B6553-00AC-4B07-8A2E-2F39F5B9A7C1}"/>
              </a:ext>
            </a:extLst>
          </p:cNvPr>
          <p:cNvCxnSpPr/>
          <p:nvPr/>
        </p:nvCxnSpPr>
        <p:spPr>
          <a:xfrm>
            <a:off x="8934275" y="4725387"/>
            <a:ext cx="894127" cy="0"/>
          </a:xfrm>
          <a:prstGeom prst="straightConnector1">
            <a:avLst/>
          </a:prstGeom>
          <a:ln w="19050">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98250CF-59AB-431E-AC71-93BE5F7503A3}"/>
              </a:ext>
            </a:extLst>
          </p:cNvPr>
          <p:cNvCxnSpPr/>
          <p:nvPr/>
        </p:nvCxnSpPr>
        <p:spPr>
          <a:xfrm flipH="1">
            <a:off x="8888798" y="2055789"/>
            <a:ext cx="939604" cy="697025"/>
          </a:xfrm>
          <a:prstGeom prst="straightConnector1">
            <a:avLst/>
          </a:prstGeom>
          <a:ln w="190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42D64D2-3DDF-4E4C-94DC-338A02BA0606}"/>
              </a:ext>
            </a:extLst>
          </p:cNvPr>
          <p:cNvCxnSpPr>
            <a:cxnSpLocks/>
          </p:cNvCxnSpPr>
          <p:nvPr/>
        </p:nvCxnSpPr>
        <p:spPr>
          <a:xfrm>
            <a:off x="8938987" y="3667214"/>
            <a:ext cx="955511" cy="650896"/>
          </a:xfrm>
          <a:prstGeom prst="straightConnector1">
            <a:avLst/>
          </a:prstGeom>
          <a:ln w="190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DE11213-B42A-42DD-A616-F9748B85919F}"/>
              </a:ext>
            </a:extLst>
          </p:cNvPr>
          <p:cNvCxnSpPr>
            <a:cxnSpLocks/>
          </p:cNvCxnSpPr>
          <p:nvPr/>
        </p:nvCxnSpPr>
        <p:spPr>
          <a:xfrm flipH="1">
            <a:off x="8934275" y="3617292"/>
            <a:ext cx="960223" cy="762532"/>
          </a:xfrm>
          <a:prstGeom prst="straightConnector1">
            <a:avLst/>
          </a:prstGeom>
          <a:ln w="190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0" name="Rounded Rectangle 25">
            <a:extLst>
              <a:ext uri="{FF2B5EF4-FFF2-40B4-BE49-F238E27FC236}">
                <a16:creationId xmlns:a16="http://schemas.microsoft.com/office/drawing/2014/main" id="{E524F3AB-256B-484E-B665-D6FED0C2D9B7}"/>
              </a:ext>
            </a:extLst>
          </p:cNvPr>
          <p:cNvSpPr/>
          <p:nvPr/>
        </p:nvSpPr>
        <p:spPr bwMode="auto">
          <a:xfrm>
            <a:off x="1300899" y="6147376"/>
            <a:ext cx="9068586" cy="435934"/>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fontAlgn="base">
              <a:spcBef>
                <a:spcPct val="0"/>
              </a:spcBef>
              <a:spcAft>
                <a:spcPct val="0"/>
              </a:spcAft>
            </a:pPr>
            <a:r>
              <a:rPr lang="en-US" b="1" dirty="0">
                <a:latin typeface="Times New Roman" pitchFamily="18" charset="0"/>
              </a:rPr>
              <a:t>NOTE; THIS DEAL WOULD NOT EVEN DESERVE A SECOND LOOK TODAY      </a:t>
            </a:r>
          </a:p>
        </p:txBody>
      </p:sp>
    </p:spTree>
    <p:extLst>
      <p:ext uri="{BB962C8B-B14F-4D97-AF65-F5344CB8AC3E}">
        <p14:creationId xmlns:p14="http://schemas.microsoft.com/office/powerpoint/2010/main" val="921051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15081</TotalTime>
  <Words>9814</Words>
  <Application>Microsoft Office PowerPoint</Application>
  <PresentationFormat>Widescreen</PresentationFormat>
  <Paragraphs>997</Paragraphs>
  <Slides>71</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71</vt:i4>
      </vt:variant>
    </vt:vector>
  </HeadingPairs>
  <TitlesOfParts>
    <vt:vector size="76" baseType="lpstr">
      <vt:lpstr>Arial</vt:lpstr>
      <vt:lpstr>Calibri</vt:lpstr>
      <vt:lpstr>Tahoma</vt:lpstr>
      <vt:lpstr>Times New Roman</vt:lpstr>
      <vt:lpstr>Office Theme</vt:lpstr>
      <vt:lpstr>    Topic 9b *(Full Class)  Evolution of Horizontal Merger Law   Professor Steven Salop Antitrust Econ &amp; Law Fall 2021 </vt:lpstr>
      <vt:lpstr>Overview: Background of The Structural Presumption</vt:lpstr>
      <vt:lpstr>Clayton Act Section 7 History: Three Stages of Development</vt:lpstr>
      <vt:lpstr>Current Section 7 (1950 Amendment)</vt:lpstr>
      <vt:lpstr>Brown Shoe – Motivations for Section 7 Amendments (p.690)</vt:lpstr>
      <vt:lpstr>Incipiency – Two Approaches </vt:lpstr>
      <vt:lpstr>Brown Shoe: Basic Legal Standard</vt:lpstr>
      <vt:lpstr>Commentary on “Reasonable Probability Standard:  </vt:lpstr>
      <vt:lpstr>The Actual Brown Shoe Merger: Brown Acquires Kinney  (pp. 690-91)  </vt:lpstr>
      <vt:lpstr>Philadelphia National Bank (1963) (p. 695)</vt:lpstr>
      <vt:lpstr>Why Adopt a Structural Presumption - Background (p.697)</vt:lpstr>
      <vt:lpstr>The PNB Structural Presumption (p. 697) </vt:lpstr>
      <vt:lpstr>Factual/Economic Analysis:  Rejection of PNB’s Justifications (p. 698)</vt:lpstr>
      <vt:lpstr>1960s Post-PNB Merger Outcomes</vt:lpstr>
      <vt:lpstr>1960s Treatment of Efficiencies:  A Far Cry from the Future (e.g., BMI)</vt:lpstr>
      <vt:lpstr>Erosion of the Structural Presumption </vt:lpstr>
      <vt:lpstr>Further Erosion of the Structural Presumption”  Baker Hughes (D.C. Cir. 1990) (p. 711) </vt:lpstr>
      <vt:lpstr>Baker Hughes Highlights  (p.711)</vt:lpstr>
      <vt:lpstr>Baker Hughes (by Thomas) - Overall Characterization</vt:lpstr>
      <vt:lpstr>Strategies for Responding to a Prima Facie Case: Burden-Shifting Focus</vt:lpstr>
      <vt:lpstr>Baker Hughes on Evolution of Section 7 Rebuttal Analysis (pp.717-18)</vt:lpstr>
      <vt:lpstr>Evolution of Section 7:  Reducing the Defendant’s Rebuttal Burden (pp.718-19)</vt:lpstr>
      <vt:lpstr>Baker Hughes – Basic 3-Step Burden Shifting Approach (p.711)</vt:lpstr>
      <vt:lpstr>What Explains the Weakening of the Structural Presumption?  Answer: Economics and Politics Changed, as Did the World Economy</vt:lpstr>
      <vt:lpstr>Sidebar 5-2: Decline of the Structure/Conduct/Performance Paradigm</vt:lpstr>
      <vt:lpstr>Original Cross-Industry Regression Analysis</vt:lpstr>
      <vt:lpstr>Later Single-Industry Regression Analysis</vt:lpstr>
      <vt:lpstr>… But the PNB Presumption Lives in the Sliding Scale! Heinz (D.C. Cir. 2001)(“Baby Food”) (p.721) </vt:lpstr>
      <vt:lpstr>Heinz - Prima Facie Case (p.723)</vt:lpstr>
      <vt:lpstr>Heinz Rebuttal Analysis -1(not in casebook)</vt:lpstr>
      <vt:lpstr>Heinz Rebuttal Analysis -2 (p.724)</vt:lpstr>
      <vt:lpstr>The Sliding Scale in Action: Two Examples</vt:lpstr>
      <vt:lpstr>Horizontal Merger Guidelines: Introduction</vt:lpstr>
      <vt:lpstr>Two Events Dramatically Changed Merger Analysis </vt:lpstr>
      <vt:lpstr>Nature of the Merger Guidelines</vt:lpstr>
      <vt:lpstr>How HMGs Have Affected the Case Law (Examples of Litigated Cases) </vt:lpstr>
      <vt:lpstr>“Unifying Theme” of 2010 HMGs (section 1)</vt:lpstr>
      <vt:lpstr>But Modern Merger Analysis Ignores Certain Motivations  and Economic/Social/Political Effects</vt:lpstr>
      <vt:lpstr>                     Analytic Framework</vt:lpstr>
      <vt:lpstr>   Types &amp; Sources of Evidence</vt:lpstr>
      <vt:lpstr>Potential Competitive Effects</vt:lpstr>
      <vt:lpstr>PowerPoint Presentation</vt:lpstr>
      <vt:lpstr>Anticompetitive Harms and Procompetitive Benefits</vt:lpstr>
      <vt:lpstr>Unilateral vs Coordinated: Technical Distinction</vt:lpstr>
      <vt:lpstr>The Current Structural Presumption   Concentration, Safe Harbors and  Anticompetitive Presumptions </vt:lpstr>
      <vt:lpstr>Overview of HMGs’ Analytic Steps</vt:lpstr>
      <vt:lpstr>Why is “Market Concentration” Important and  How is It Measured?</vt:lpstr>
      <vt:lpstr>Market Concentration &amp; HHIs (HMGs § 5.3)</vt:lpstr>
      <vt:lpstr>PowerPoint Presentation</vt:lpstr>
      <vt:lpstr>PowerPoint Presentation</vt:lpstr>
      <vt:lpstr>2010 HMGs HHI Regions: Safe Harbor and  Anticompetitive Presumption</vt:lpstr>
      <vt:lpstr>SideBar: Evolution of HHI Presumption Thresholds</vt:lpstr>
      <vt:lpstr>Figure 1: HHI Thresholds Under the 1992 Guidelines</vt:lpstr>
      <vt:lpstr>Mondrian: Composition II in Red, Blue, and Yellow</vt:lpstr>
      <vt:lpstr>T-Mobile/Sprint Merger:  A Case Study of Merger Analysis and Litigation</vt:lpstr>
      <vt:lpstr>Chronology of Process</vt:lpstr>
      <vt:lpstr>PowerPoint Presentation</vt:lpstr>
      <vt:lpstr>HSR/HMG Analysis at DOJ &amp; FCC</vt:lpstr>
      <vt:lpstr>Market Definition, Market Shares and Concentration</vt:lpstr>
      <vt:lpstr>Potential Adverse Competitive Effects</vt:lpstr>
      <vt:lpstr>Is Sprint a “Flailing  Firm That Will Provide No Competitive Discipline Absent the Merger?</vt:lpstr>
      <vt:lpstr>Are There Big Buyers With Countervailing Bargaining Power?</vt:lpstr>
      <vt:lpstr>Can Potential New Entry and Expansion Deter Consumer Harm?</vt:lpstr>
      <vt:lpstr>Will Cognizable Efficiency Benefits Increase Competition and Prevent Consumer Harm?</vt:lpstr>
      <vt:lpstr>HSR Outcome at Agencies </vt:lpstr>
      <vt:lpstr>DOJ and FCC Remedial Provisions (The “Fix”)</vt:lpstr>
      <vt:lpstr>But the State AGs Sued: Planning for the Trial by Both Sides</vt:lpstr>
      <vt:lpstr>Parties’ Rebuttal Factors in Light of Anticompetitive “Structural Presumption”</vt:lpstr>
      <vt:lpstr>States AGs’ Counters to Rebuttal Factors</vt:lpstr>
      <vt:lpstr>TMo Answers: The Voluntary Commitments Will Eliminate any Residual Concerns (and States’ Criticisms of the Answers)</vt:lpstr>
      <vt:lpstr>Outcome at District Court</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606</cp:revision>
  <dcterms:created xsi:type="dcterms:W3CDTF">2018-03-27T13:21:55Z</dcterms:created>
  <dcterms:modified xsi:type="dcterms:W3CDTF">2023-04-30T18:03:27Z</dcterms:modified>
</cp:coreProperties>
</file>